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2" r:id="rId5"/>
    <p:sldId id="364" r:id="rId6"/>
    <p:sldId id="368" r:id="rId7"/>
    <p:sldId id="310" r:id="rId8"/>
    <p:sldId id="316" r:id="rId9"/>
    <p:sldId id="313" r:id="rId10"/>
    <p:sldId id="311" r:id="rId11"/>
    <p:sldId id="369" r:id="rId12"/>
    <p:sldId id="365" r:id="rId13"/>
    <p:sldId id="373" r:id="rId14"/>
    <p:sldId id="375" r:id="rId15"/>
    <p:sldId id="370" r:id="rId16"/>
    <p:sldId id="317" r:id="rId17"/>
    <p:sldId id="372" r:id="rId18"/>
    <p:sldId id="374" r:id="rId19"/>
    <p:sldId id="377" r:id="rId20"/>
    <p:sldId id="371" r:id="rId21"/>
    <p:sldId id="378" r:id="rId22"/>
    <p:sldId id="376" r:id="rId23"/>
    <p:sldId id="321" r:id="rId24"/>
    <p:sldId id="315" r:id="rId25"/>
    <p:sldId id="367" r:id="rId26"/>
    <p:sldId id="326" r:id="rId27"/>
    <p:sldId id="380" r:id="rId28"/>
    <p:sldId id="319" r:id="rId29"/>
    <p:sldId id="381" r:id="rId30"/>
    <p:sldId id="320" r:id="rId31"/>
    <p:sldId id="385" r:id="rId32"/>
    <p:sldId id="366" r:id="rId33"/>
    <p:sldId id="379" r:id="rId34"/>
    <p:sldId id="382" r:id="rId35"/>
    <p:sldId id="383" r:id="rId36"/>
    <p:sldId id="384" r:id="rId37"/>
    <p:sldId id="322" r:id="rId38"/>
    <p:sldId id="314" r:id="rId39"/>
    <p:sldId id="30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09919-36B5-4162-8899-417A9F93473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AF9DEE3-8444-4CA1-8BC2-D834D3ED6C74}">
      <dgm:prSet/>
      <dgm:spPr/>
      <dgm:t>
        <a:bodyPr/>
        <a:lstStyle/>
        <a:p>
          <a:r>
            <a:rPr lang="en-US" dirty="0"/>
            <a:t>QOMPLX.com	</a:t>
          </a:r>
        </a:p>
      </dgm:t>
    </dgm:pt>
    <dgm:pt modelId="{205BDF49-153E-4CE8-8402-E23704595764}" type="parTrans" cxnId="{0A7DA706-17DD-412A-8BE0-4F6529274E66}">
      <dgm:prSet/>
      <dgm:spPr/>
      <dgm:t>
        <a:bodyPr/>
        <a:lstStyle/>
        <a:p>
          <a:endParaRPr lang="en-US"/>
        </a:p>
      </dgm:t>
    </dgm:pt>
    <dgm:pt modelId="{23210C7F-6847-491E-BE1F-A79529AF2B8B}" type="sibTrans" cxnId="{0A7DA706-17DD-412A-8BE0-4F6529274E66}">
      <dgm:prSet phldrT="01" phldr="0"/>
      <dgm:spPr/>
      <dgm:t>
        <a:bodyPr/>
        <a:lstStyle/>
        <a:p>
          <a:endParaRPr lang="en-US" dirty="0"/>
        </a:p>
      </dgm:t>
    </dgm:pt>
    <dgm:pt modelId="{B2B879BD-3840-400C-92BD-B2C2383358D7}">
      <dgm:prSet/>
      <dgm:spPr/>
      <dgm:t>
        <a:bodyPr/>
        <a:lstStyle/>
        <a:p>
          <a:r>
            <a:rPr lang="en-US" dirty="0"/>
            <a:t>OSINTCurio.us</a:t>
          </a:r>
        </a:p>
      </dgm:t>
    </dgm:pt>
    <dgm:pt modelId="{09440D86-F3E6-4A3C-9E78-1AFC56348641}" type="parTrans" cxnId="{42CDCACA-F394-4044-BBF6-522A0005ABCB}">
      <dgm:prSet/>
      <dgm:spPr/>
      <dgm:t>
        <a:bodyPr/>
        <a:lstStyle/>
        <a:p>
          <a:endParaRPr lang="en-US"/>
        </a:p>
      </dgm:t>
    </dgm:pt>
    <dgm:pt modelId="{FBAA44FF-54DE-45C8-9FAC-512C40277233}" type="sibTrans" cxnId="{42CDCACA-F394-4044-BBF6-522A0005ABCB}">
      <dgm:prSet phldrT="02" phldr="0"/>
      <dgm:spPr/>
      <dgm:t>
        <a:bodyPr/>
        <a:lstStyle/>
        <a:p>
          <a:endParaRPr lang="en-US" dirty="0"/>
        </a:p>
      </dgm:t>
    </dgm:pt>
    <dgm:pt modelId="{CA9D674E-4FF1-45DC-82E4-0B2DB6A5363F}">
      <dgm:prSet/>
      <dgm:spPr/>
      <dgm:t>
        <a:bodyPr/>
        <a:lstStyle/>
        <a:p>
          <a:r>
            <a:rPr lang="en-US" dirty="0"/>
            <a:t>SecKc.org</a:t>
          </a:r>
        </a:p>
      </dgm:t>
    </dgm:pt>
    <dgm:pt modelId="{F1F10F9B-925A-4787-9D00-91106497A02E}" type="parTrans" cxnId="{C5BD0B3A-2D82-4EC1-9975-05076C4418DA}">
      <dgm:prSet/>
      <dgm:spPr/>
      <dgm:t>
        <a:bodyPr/>
        <a:lstStyle/>
        <a:p>
          <a:endParaRPr lang="en-US"/>
        </a:p>
      </dgm:t>
    </dgm:pt>
    <dgm:pt modelId="{196DA4DC-9DD2-4A39-8A3A-D367BFE5A8BA}" type="sibTrans" cxnId="{C5BD0B3A-2D82-4EC1-9975-05076C4418DA}">
      <dgm:prSet phldrT="03" phldr="0"/>
      <dgm:spPr/>
      <dgm:t>
        <a:bodyPr/>
        <a:lstStyle/>
        <a:p>
          <a:endParaRPr lang="en-US" dirty="0"/>
        </a:p>
      </dgm:t>
    </dgm:pt>
    <dgm:pt modelId="{BF65E090-28A3-4156-8423-9EC1773A36C2}" type="pres">
      <dgm:prSet presAssocID="{15509919-36B5-4162-8899-417A9F93473B}" presName="linear" presStyleCnt="0">
        <dgm:presLayoutVars>
          <dgm:animLvl val="lvl"/>
          <dgm:resizeHandles val="exact"/>
        </dgm:presLayoutVars>
      </dgm:prSet>
      <dgm:spPr/>
    </dgm:pt>
    <dgm:pt modelId="{6BB0D71E-668E-4644-844F-2B6CF11E8DA8}" type="pres">
      <dgm:prSet presAssocID="{AAF9DEE3-8444-4CA1-8BC2-D834D3ED6C74}" presName="parentText" presStyleLbl="node1" presStyleIdx="0" presStyleCnt="3">
        <dgm:presLayoutVars>
          <dgm:chMax val="0"/>
          <dgm:bulletEnabled val="1"/>
        </dgm:presLayoutVars>
      </dgm:prSet>
      <dgm:spPr/>
    </dgm:pt>
    <dgm:pt modelId="{8893FAC0-2C47-4093-9559-D71A053E6448}" type="pres">
      <dgm:prSet presAssocID="{23210C7F-6847-491E-BE1F-A79529AF2B8B}" presName="spacer" presStyleCnt="0"/>
      <dgm:spPr/>
    </dgm:pt>
    <dgm:pt modelId="{D5F642E2-27CF-46D7-B5A4-3391064ECC85}" type="pres">
      <dgm:prSet presAssocID="{B2B879BD-3840-400C-92BD-B2C2383358D7}" presName="parentText" presStyleLbl="node1" presStyleIdx="1" presStyleCnt="3">
        <dgm:presLayoutVars>
          <dgm:chMax val="0"/>
          <dgm:bulletEnabled val="1"/>
        </dgm:presLayoutVars>
      </dgm:prSet>
      <dgm:spPr/>
    </dgm:pt>
    <dgm:pt modelId="{1451245E-3886-495A-A3CF-92730FEE94D3}" type="pres">
      <dgm:prSet presAssocID="{FBAA44FF-54DE-45C8-9FAC-512C40277233}" presName="spacer" presStyleCnt="0"/>
      <dgm:spPr/>
    </dgm:pt>
    <dgm:pt modelId="{D3AC3674-BBDB-46F6-9022-65BCE2894396}" type="pres">
      <dgm:prSet presAssocID="{CA9D674E-4FF1-45DC-82E4-0B2DB6A5363F}" presName="parentText" presStyleLbl="node1" presStyleIdx="2" presStyleCnt="3">
        <dgm:presLayoutVars>
          <dgm:chMax val="0"/>
          <dgm:bulletEnabled val="1"/>
        </dgm:presLayoutVars>
      </dgm:prSet>
      <dgm:spPr/>
    </dgm:pt>
  </dgm:ptLst>
  <dgm:cxnLst>
    <dgm:cxn modelId="{45D49905-74D0-4B54-9F26-69F9009E6443}" type="presOf" srcId="{CA9D674E-4FF1-45DC-82E4-0B2DB6A5363F}" destId="{D3AC3674-BBDB-46F6-9022-65BCE2894396}" srcOrd="0" destOrd="0" presId="urn:microsoft.com/office/officeart/2005/8/layout/vList2"/>
    <dgm:cxn modelId="{0A7DA706-17DD-412A-8BE0-4F6529274E66}" srcId="{15509919-36B5-4162-8899-417A9F93473B}" destId="{AAF9DEE3-8444-4CA1-8BC2-D834D3ED6C74}" srcOrd="0" destOrd="0" parTransId="{205BDF49-153E-4CE8-8402-E23704595764}" sibTransId="{23210C7F-6847-491E-BE1F-A79529AF2B8B}"/>
    <dgm:cxn modelId="{29805C19-CEAE-4A49-A82F-554879880971}" type="presOf" srcId="{15509919-36B5-4162-8899-417A9F93473B}" destId="{BF65E090-28A3-4156-8423-9EC1773A36C2}" srcOrd="0" destOrd="0" presId="urn:microsoft.com/office/officeart/2005/8/layout/vList2"/>
    <dgm:cxn modelId="{C5BD0B3A-2D82-4EC1-9975-05076C4418DA}" srcId="{15509919-36B5-4162-8899-417A9F93473B}" destId="{CA9D674E-4FF1-45DC-82E4-0B2DB6A5363F}" srcOrd="2" destOrd="0" parTransId="{F1F10F9B-925A-4787-9D00-91106497A02E}" sibTransId="{196DA4DC-9DD2-4A39-8A3A-D367BFE5A8BA}"/>
    <dgm:cxn modelId="{A926E677-5539-4CF1-92ED-7AADAF6CDEC7}" type="presOf" srcId="{B2B879BD-3840-400C-92BD-B2C2383358D7}" destId="{D5F642E2-27CF-46D7-B5A4-3391064ECC85}" srcOrd="0" destOrd="0" presId="urn:microsoft.com/office/officeart/2005/8/layout/vList2"/>
    <dgm:cxn modelId="{EA855988-FF13-4791-89D9-6FAA6E9F536B}" type="presOf" srcId="{AAF9DEE3-8444-4CA1-8BC2-D834D3ED6C74}" destId="{6BB0D71E-668E-4644-844F-2B6CF11E8DA8}" srcOrd="0" destOrd="0" presId="urn:microsoft.com/office/officeart/2005/8/layout/vList2"/>
    <dgm:cxn modelId="{42CDCACA-F394-4044-BBF6-522A0005ABCB}" srcId="{15509919-36B5-4162-8899-417A9F93473B}" destId="{B2B879BD-3840-400C-92BD-B2C2383358D7}" srcOrd="1" destOrd="0" parTransId="{09440D86-F3E6-4A3C-9E78-1AFC56348641}" sibTransId="{FBAA44FF-54DE-45C8-9FAC-512C40277233}"/>
    <dgm:cxn modelId="{D9F1577C-05CD-4BCD-94F3-3FD19B655F12}" type="presParOf" srcId="{BF65E090-28A3-4156-8423-9EC1773A36C2}" destId="{6BB0D71E-668E-4644-844F-2B6CF11E8DA8}" srcOrd="0" destOrd="0" presId="urn:microsoft.com/office/officeart/2005/8/layout/vList2"/>
    <dgm:cxn modelId="{E6BBB6C5-BFF7-4C88-938F-950227862C94}" type="presParOf" srcId="{BF65E090-28A3-4156-8423-9EC1773A36C2}" destId="{8893FAC0-2C47-4093-9559-D71A053E6448}" srcOrd="1" destOrd="0" presId="urn:microsoft.com/office/officeart/2005/8/layout/vList2"/>
    <dgm:cxn modelId="{8BCC5A08-877B-4BF5-9318-977BA14E15C8}" type="presParOf" srcId="{BF65E090-28A3-4156-8423-9EC1773A36C2}" destId="{D5F642E2-27CF-46D7-B5A4-3391064ECC85}" srcOrd="2" destOrd="0" presId="urn:microsoft.com/office/officeart/2005/8/layout/vList2"/>
    <dgm:cxn modelId="{961D44F9-F47E-4CFB-B13F-3C227F584F9C}" type="presParOf" srcId="{BF65E090-28A3-4156-8423-9EC1773A36C2}" destId="{1451245E-3886-495A-A3CF-92730FEE94D3}" srcOrd="3" destOrd="0" presId="urn:microsoft.com/office/officeart/2005/8/layout/vList2"/>
    <dgm:cxn modelId="{760CE55D-2B34-4810-80F5-9DFBC4F9BFE1}" type="presParOf" srcId="{BF65E090-28A3-4156-8423-9EC1773A36C2}" destId="{D3AC3674-BBDB-46F6-9022-65BCE289439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0D71E-668E-4644-844F-2B6CF11E8DA8}">
      <dsp:nvSpPr>
        <dsp:cNvPr id="0" name=""/>
        <dsp:cNvSpPr/>
      </dsp:nvSpPr>
      <dsp:spPr>
        <a:xfrm>
          <a:off x="0" y="400481"/>
          <a:ext cx="5906181" cy="136714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kern="1200" dirty="0"/>
            <a:t>QOMPLX.com	</a:t>
          </a:r>
        </a:p>
      </dsp:txBody>
      <dsp:txXfrm>
        <a:off x="66738" y="467219"/>
        <a:ext cx="5772705" cy="1233668"/>
      </dsp:txXfrm>
    </dsp:sp>
    <dsp:sp modelId="{D5F642E2-27CF-46D7-B5A4-3391064ECC85}">
      <dsp:nvSpPr>
        <dsp:cNvPr id="0" name=""/>
        <dsp:cNvSpPr/>
      </dsp:nvSpPr>
      <dsp:spPr>
        <a:xfrm>
          <a:off x="0" y="1931786"/>
          <a:ext cx="5906181" cy="1367144"/>
        </a:xfrm>
        <a:prstGeom prst="roundRect">
          <a:avLst/>
        </a:prstGeom>
        <a:solidFill>
          <a:schemeClr val="accent2">
            <a:hueOff val="-944198"/>
            <a:satOff val="17568"/>
            <a:lumOff val="235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kern="1200" dirty="0"/>
            <a:t>OSINTCurio.us</a:t>
          </a:r>
        </a:p>
      </dsp:txBody>
      <dsp:txXfrm>
        <a:off x="66738" y="1998524"/>
        <a:ext cx="5772705" cy="1233668"/>
      </dsp:txXfrm>
    </dsp:sp>
    <dsp:sp modelId="{D3AC3674-BBDB-46F6-9022-65BCE2894396}">
      <dsp:nvSpPr>
        <dsp:cNvPr id="0" name=""/>
        <dsp:cNvSpPr/>
      </dsp:nvSpPr>
      <dsp:spPr>
        <a:xfrm>
          <a:off x="0" y="3463091"/>
          <a:ext cx="5906181" cy="1367144"/>
        </a:xfrm>
        <a:prstGeom prst="roundRect">
          <a:avLst/>
        </a:prstGeom>
        <a:solidFill>
          <a:schemeClr val="accent2">
            <a:hueOff val="-1888395"/>
            <a:satOff val="35136"/>
            <a:lumOff val="470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kern="1200" dirty="0"/>
            <a:t>SecKc.org</a:t>
          </a:r>
        </a:p>
      </dsp:txBody>
      <dsp:txXfrm>
        <a:off x="66738" y="3529829"/>
        <a:ext cx="5772705" cy="123366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9/7/2022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9/7/2022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9/7/2022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9/7/2022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9/7/2022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cse.google.com/cse?q=%2B&amp;cx=006368593537057042503%3Aefxu7xprihg" TargetMode="External"/><Relationship Id="rId2" Type="http://schemas.openxmlformats.org/officeDocument/2006/relationships/hyperlink" Target="https://cse.google.com/cse?cx=004805129374225513871%3Ap8lhfo0g3hg"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hyperlink" Target="https://www.reddit.com/r/TelegramGroup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mailto:deepmarketplug@protonmail.com" TargetMode="External"/><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iscord.com/channels/669772365751910401%7bGUILD"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3"/>
          <a:srcRect t="3846"/>
          <a:stretch/>
        </p:blipFill>
        <p:spPr>
          <a:xfrm>
            <a:off x="-44860" y="0"/>
            <a:ext cx="12191979" cy="6857990"/>
          </a:xfrm>
          <a:prstGeom prst="rect">
            <a:avLst/>
          </a:prstGeom>
        </p:spPr>
      </p:pic>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937328" y="1975104"/>
            <a:ext cx="5452527" cy="2005819"/>
          </a:xfrm>
        </p:spPr>
        <p:txBody>
          <a:bodyPr>
            <a:normAutofit fontScale="90000"/>
          </a:bodyPr>
          <a:lstStyle/>
          <a:p>
            <a:r>
              <a:rPr lang="en-US" sz="4400" dirty="0">
                <a:solidFill>
                  <a:schemeClr val="tx1"/>
                </a:solidFill>
              </a:rPr>
              <a:t>Exploring </a:t>
            </a:r>
            <a:r>
              <a:rPr lang="en-US" sz="4400" dirty="0">
                <a:solidFill>
                  <a:srgbClr val="0070C0"/>
                </a:solidFill>
              </a:rPr>
              <a:t>telegram</a:t>
            </a:r>
            <a:r>
              <a:rPr lang="en-US" sz="4400" dirty="0">
                <a:solidFill>
                  <a:schemeClr val="tx1"/>
                </a:solidFill>
              </a:rPr>
              <a:t> and </a:t>
            </a:r>
            <a:r>
              <a:rPr lang="en-US" sz="4400" dirty="0">
                <a:solidFill>
                  <a:schemeClr val="accent2"/>
                </a:solidFill>
              </a:rPr>
              <a:t>Discord</a:t>
            </a:r>
            <a:r>
              <a:rPr lang="en-US" sz="4400" dirty="0">
                <a:solidFill>
                  <a:schemeClr val="tx1"/>
                </a:solidFill>
              </a:rPr>
              <a:t> for OSINT</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3990546"/>
            <a:ext cx="4775075" cy="559656"/>
          </a:xfrm>
        </p:spPr>
        <p:txBody>
          <a:bodyPr>
            <a:normAutofit/>
          </a:bodyPr>
          <a:lstStyle/>
          <a:p>
            <a:r>
              <a:rPr lang="en-US" dirty="0">
                <a:solidFill>
                  <a:schemeClr val="tx1"/>
                </a:solidFill>
              </a:rPr>
              <a:t>An OSINT Primer</a:t>
            </a:r>
          </a:p>
        </p:txBody>
      </p:sp>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59B35A-AAF8-0231-6A6D-CBB885DABDDE}"/>
              </a:ext>
            </a:extLst>
          </p:cNvPr>
          <p:cNvSpPr txBox="1"/>
          <p:nvPr/>
        </p:nvSpPr>
        <p:spPr>
          <a:xfrm>
            <a:off x="546932" y="495656"/>
            <a:ext cx="2820112" cy="369332"/>
          </a:xfrm>
          <a:prstGeom prst="rect">
            <a:avLst/>
          </a:prstGeom>
          <a:noFill/>
        </p:spPr>
        <p:txBody>
          <a:bodyPr wrap="square" rtlCol="0">
            <a:spAutoFit/>
          </a:bodyPr>
          <a:lstStyle/>
          <a:p>
            <a:r>
              <a:rPr lang="en-US" dirty="0"/>
              <a:t>Access to the platform</a:t>
            </a:r>
          </a:p>
        </p:txBody>
      </p:sp>
      <p:sp>
        <p:nvSpPr>
          <p:cNvPr id="3" name="TextBox 2">
            <a:extLst>
              <a:ext uri="{FF2B5EF4-FFF2-40B4-BE49-F238E27FC236}">
                <a16:creationId xmlns:a16="http://schemas.microsoft.com/office/drawing/2014/main" id="{7A9B0A83-E3D5-D939-2748-59E6860DF468}"/>
              </a:ext>
            </a:extLst>
          </p:cNvPr>
          <p:cNvSpPr txBox="1"/>
          <p:nvPr/>
        </p:nvSpPr>
        <p:spPr>
          <a:xfrm>
            <a:off x="546932" y="1113911"/>
            <a:ext cx="7041734" cy="2585323"/>
          </a:xfrm>
          <a:prstGeom prst="rect">
            <a:avLst/>
          </a:prstGeom>
          <a:noFill/>
        </p:spPr>
        <p:txBody>
          <a:bodyPr wrap="square" rtlCol="0">
            <a:spAutoFit/>
          </a:bodyPr>
          <a:lstStyle/>
          <a:p>
            <a:pPr>
              <a:lnSpc>
                <a:spcPct val="200000"/>
              </a:lnSpc>
            </a:pPr>
            <a:r>
              <a:rPr lang="en-US" dirty="0"/>
              <a:t>You will need a phone number to access the platform directly.</a:t>
            </a:r>
          </a:p>
          <a:p>
            <a:pPr marL="285750" indent="-285750">
              <a:lnSpc>
                <a:spcPct val="200000"/>
              </a:lnSpc>
              <a:buFont typeface="Arial" panose="020B0604020202020204" pitchFamily="34" charset="0"/>
              <a:buChar char="•"/>
            </a:pPr>
            <a:r>
              <a:rPr lang="en-US" dirty="0"/>
              <a:t>Mobile application – Android and iPhone</a:t>
            </a:r>
          </a:p>
          <a:p>
            <a:pPr marL="285750" indent="-285750">
              <a:lnSpc>
                <a:spcPct val="200000"/>
              </a:lnSpc>
              <a:buFont typeface="Arial" panose="020B0604020202020204" pitchFamily="34" charset="0"/>
              <a:buChar char="•"/>
            </a:pPr>
            <a:r>
              <a:rPr lang="en-US" dirty="0"/>
              <a:t>Browser Application</a:t>
            </a:r>
          </a:p>
          <a:p>
            <a:pPr marL="285750" indent="-285750">
              <a:lnSpc>
                <a:spcPct val="200000"/>
              </a:lnSpc>
              <a:buFont typeface="Arial" panose="020B0604020202020204" pitchFamily="34" charset="0"/>
              <a:buChar char="•"/>
            </a:pPr>
            <a:r>
              <a:rPr lang="en-US" dirty="0"/>
              <a:t>Desktop Application</a:t>
            </a:r>
          </a:p>
          <a:p>
            <a:endParaRPr lang="en-US" dirty="0"/>
          </a:p>
        </p:txBody>
      </p:sp>
      <p:sp>
        <p:nvSpPr>
          <p:cNvPr id="4" name="TextBox 3">
            <a:extLst>
              <a:ext uri="{FF2B5EF4-FFF2-40B4-BE49-F238E27FC236}">
                <a16:creationId xmlns:a16="http://schemas.microsoft.com/office/drawing/2014/main" id="{1279E5D9-2A6F-FBF4-1E9C-E3B6F22BDEEB}"/>
              </a:ext>
            </a:extLst>
          </p:cNvPr>
          <p:cNvSpPr txBox="1"/>
          <p:nvPr/>
        </p:nvSpPr>
        <p:spPr>
          <a:xfrm>
            <a:off x="546932" y="3638521"/>
            <a:ext cx="5455065" cy="2723823"/>
          </a:xfrm>
          <a:prstGeom prst="rect">
            <a:avLst/>
          </a:prstGeom>
          <a:noFill/>
        </p:spPr>
        <p:txBody>
          <a:bodyPr wrap="square" rtlCol="0">
            <a:spAutoFit/>
          </a:bodyPr>
          <a:lstStyle/>
          <a:p>
            <a:r>
              <a:rPr lang="en-US" dirty="0"/>
              <a:t>External access:</a:t>
            </a:r>
          </a:p>
          <a:p>
            <a:pPr marL="285750" indent="-285750">
              <a:lnSpc>
                <a:spcPct val="150000"/>
              </a:lnSpc>
              <a:buFont typeface="Arial" panose="020B0604020202020204" pitchFamily="34" charset="0"/>
              <a:buChar char="•"/>
            </a:pPr>
            <a:r>
              <a:rPr lang="en-US" dirty="0"/>
              <a:t>Google Dorks</a:t>
            </a:r>
          </a:p>
          <a:p>
            <a:pPr marL="285750" indent="-285750">
              <a:lnSpc>
                <a:spcPct val="150000"/>
              </a:lnSpc>
              <a:buFont typeface="Arial" panose="020B0604020202020204" pitchFamily="34" charset="0"/>
              <a:buChar char="•"/>
            </a:pPr>
            <a:r>
              <a:rPr lang="en-US" dirty="0"/>
              <a:t>Search Engines</a:t>
            </a:r>
          </a:p>
          <a:p>
            <a:pPr marL="285750" indent="-285750">
              <a:lnSpc>
                <a:spcPct val="150000"/>
              </a:lnSpc>
              <a:buFont typeface="Arial" panose="020B0604020202020204" pitchFamily="34" charset="0"/>
              <a:buChar char="•"/>
            </a:pPr>
            <a:r>
              <a:rPr lang="en-US" dirty="0"/>
              <a:t>Other Social Media platforms</a:t>
            </a:r>
          </a:p>
          <a:p>
            <a:pPr marL="285750" indent="-285750">
              <a:lnSpc>
                <a:spcPct val="150000"/>
              </a:lnSpc>
              <a:buFont typeface="Arial" panose="020B0604020202020204" pitchFamily="34" charset="0"/>
              <a:buChar char="•"/>
            </a:pPr>
            <a:r>
              <a:rPr lang="en-US" dirty="0"/>
              <a:t>Forum Signature posts</a:t>
            </a:r>
          </a:p>
          <a:p>
            <a:pPr marL="285750" indent="-285750">
              <a:lnSpc>
                <a:spcPct val="150000"/>
              </a:lnSpc>
              <a:buFont typeface="Arial" panose="020B0604020202020204" pitchFamily="34" charset="0"/>
              <a:buChar char="•"/>
            </a:pPr>
            <a:r>
              <a:rPr lang="en-US" dirty="0"/>
              <a:t>GitHub</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2F1A57BA-1CD8-49A8-AF4E-BC3EF9996F0C}"/>
              </a:ext>
            </a:extLst>
          </p:cNvPr>
          <p:cNvPicPr>
            <a:picLocks noChangeAspect="1"/>
          </p:cNvPicPr>
          <p:nvPr/>
        </p:nvPicPr>
        <p:blipFill>
          <a:blip r:embed="rId2"/>
          <a:stretch>
            <a:fillRect/>
          </a:stretch>
        </p:blipFill>
        <p:spPr>
          <a:xfrm>
            <a:off x="9468740" y="495656"/>
            <a:ext cx="2080869" cy="5923699"/>
          </a:xfrm>
          <a:prstGeom prst="rect">
            <a:avLst/>
          </a:prstGeom>
          <a:ln w="22225">
            <a:solidFill>
              <a:schemeClr val="tx1"/>
            </a:solidFill>
          </a:ln>
        </p:spPr>
      </p:pic>
    </p:spTree>
    <p:extLst>
      <p:ext uri="{BB962C8B-B14F-4D97-AF65-F5344CB8AC3E}">
        <p14:creationId xmlns:p14="http://schemas.microsoft.com/office/powerpoint/2010/main" val="1672362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99D5B7-AF10-A8B0-C3DE-442C8247D751}"/>
              </a:ext>
            </a:extLst>
          </p:cNvPr>
          <p:cNvSpPr txBox="1"/>
          <p:nvPr/>
        </p:nvSpPr>
        <p:spPr>
          <a:xfrm>
            <a:off x="470019" y="495656"/>
            <a:ext cx="5625981" cy="646331"/>
          </a:xfrm>
          <a:prstGeom prst="rect">
            <a:avLst/>
          </a:prstGeom>
          <a:noFill/>
        </p:spPr>
        <p:txBody>
          <a:bodyPr wrap="square" rtlCol="0">
            <a:spAutoFit/>
          </a:bodyPr>
          <a:lstStyle/>
          <a:p>
            <a:r>
              <a:rPr lang="en-US" dirty="0"/>
              <a:t>Google Dorks and Programmable search engine:</a:t>
            </a:r>
          </a:p>
          <a:p>
            <a:endParaRPr lang="en-US" dirty="0"/>
          </a:p>
        </p:txBody>
      </p:sp>
      <p:sp>
        <p:nvSpPr>
          <p:cNvPr id="3" name="TextBox 2">
            <a:extLst>
              <a:ext uri="{FF2B5EF4-FFF2-40B4-BE49-F238E27FC236}">
                <a16:creationId xmlns:a16="http://schemas.microsoft.com/office/drawing/2014/main" id="{505EFF53-2BC8-BE29-8DCD-CECFAC619264}"/>
              </a:ext>
            </a:extLst>
          </p:cNvPr>
          <p:cNvSpPr txBox="1"/>
          <p:nvPr/>
        </p:nvSpPr>
        <p:spPr>
          <a:xfrm>
            <a:off x="470019" y="1991170"/>
            <a:ext cx="4973652" cy="3331938"/>
          </a:xfrm>
          <a:prstGeom prst="rect">
            <a:avLst/>
          </a:prstGeom>
          <a:noFill/>
          <a:ln w="25400">
            <a:solidFill>
              <a:schemeClr val="tx1"/>
            </a:solidFill>
          </a:ln>
        </p:spPr>
        <p:txBody>
          <a:bodyPr wrap="square" rtlCol="0">
            <a:spAutoFit/>
          </a:bodyPr>
          <a:lstStyle/>
          <a:p>
            <a:pPr marR="0" lvl="0">
              <a:lnSpc>
                <a:spcPct val="200000"/>
              </a:lnSpc>
              <a:spcBef>
                <a:spcPts val="0"/>
              </a:spcBef>
              <a:spcAft>
                <a:spcPts val="0"/>
              </a:spcAft>
            </a:pPr>
            <a:r>
              <a:rPr lang="en-US" sz="1800" dirty="0">
                <a:solidFill>
                  <a:srgbClr val="2C2D35"/>
                </a:solidFill>
                <a:effectLst/>
                <a:latin typeface="Sagona Book (Body)"/>
                <a:ea typeface="Calibri" panose="020F0502020204030204" pitchFamily="34" charset="0"/>
                <a:cs typeface="Times New Roman" panose="02020603050405020304" pitchFamily="18" charset="0"/>
              </a:rPr>
              <a:t>Google Dorks:</a:t>
            </a:r>
          </a:p>
          <a:p>
            <a:pPr marL="285750" marR="0" lvl="0" indent="-285750">
              <a:lnSpc>
                <a:spcPct val="200000"/>
              </a:lnSpc>
              <a:spcBef>
                <a:spcPts val="0"/>
              </a:spcBef>
              <a:spcAft>
                <a:spcPts val="0"/>
              </a:spcAft>
              <a:buFont typeface="Wingdings" panose="05000000000000000000" pitchFamily="2" charset="2"/>
              <a:buChar char="§"/>
            </a:pPr>
            <a:r>
              <a:rPr lang="en-US" sz="1800" dirty="0" err="1">
                <a:solidFill>
                  <a:srgbClr val="2C2D35"/>
                </a:solidFill>
                <a:effectLst/>
                <a:latin typeface="Sagona Book (Body)"/>
                <a:ea typeface="Calibri" panose="020F0502020204030204" pitchFamily="34" charset="0"/>
                <a:cs typeface="Times New Roman" panose="02020603050405020304" pitchFamily="18" charset="0"/>
              </a:rPr>
              <a:t>site:t.me</a:t>
            </a:r>
            <a:r>
              <a:rPr lang="en-US" sz="1800" dirty="0">
                <a:solidFill>
                  <a:srgbClr val="2C2D35"/>
                </a:solidFill>
                <a:effectLst/>
                <a:latin typeface="Sagona Book (Body)"/>
                <a:ea typeface="Calibri" panose="020F0502020204030204" pitchFamily="34" charset="0"/>
                <a:cs typeface="Times New Roman" panose="02020603050405020304" pitchFamily="18" charset="0"/>
              </a:rPr>
              <a:t>/</a:t>
            </a:r>
            <a:r>
              <a:rPr lang="en-US" sz="1800" dirty="0" err="1">
                <a:solidFill>
                  <a:srgbClr val="2C2D35"/>
                </a:solidFill>
                <a:effectLst/>
                <a:latin typeface="Sagona Book (Body)"/>
                <a:ea typeface="Calibri" panose="020F0502020204030204" pitchFamily="34" charset="0"/>
                <a:cs typeface="Times New Roman" panose="02020603050405020304" pitchFamily="18" charset="0"/>
              </a:rPr>
              <a:t>joinchat</a:t>
            </a:r>
            <a:endParaRPr lang="en-US" sz="1800" dirty="0">
              <a:effectLst/>
              <a:latin typeface="Sagona Book (Body)"/>
              <a:ea typeface="Calibri" panose="020F0502020204030204" pitchFamily="34" charset="0"/>
              <a:cs typeface="Times New Roman" panose="02020603050405020304" pitchFamily="18" charset="0"/>
            </a:endParaRPr>
          </a:p>
          <a:p>
            <a:pPr marL="285750" marR="0" lvl="0" indent="-285750">
              <a:lnSpc>
                <a:spcPct val="200000"/>
              </a:lnSpc>
              <a:spcBef>
                <a:spcPts val="0"/>
              </a:spcBef>
              <a:spcAft>
                <a:spcPts val="0"/>
              </a:spcAft>
              <a:buFont typeface="Wingdings" panose="05000000000000000000" pitchFamily="2" charset="2"/>
              <a:buChar char="§"/>
            </a:pPr>
            <a:r>
              <a:rPr lang="en-US" sz="1800" dirty="0" err="1">
                <a:solidFill>
                  <a:srgbClr val="2C2D35"/>
                </a:solidFill>
                <a:effectLst/>
                <a:latin typeface="Sagona Book (Body)"/>
                <a:ea typeface="Calibri" panose="020F0502020204030204" pitchFamily="34" charset="0"/>
                <a:cs typeface="Times New Roman" panose="02020603050405020304" pitchFamily="18" charset="0"/>
              </a:rPr>
              <a:t>site:t.me</a:t>
            </a:r>
            <a:r>
              <a:rPr lang="en-US" sz="1800" dirty="0">
                <a:solidFill>
                  <a:srgbClr val="2C2D35"/>
                </a:solidFill>
                <a:effectLst/>
                <a:latin typeface="Sagona Book (Body)"/>
                <a:ea typeface="Calibri" panose="020F0502020204030204" pitchFamily="34" charset="0"/>
                <a:cs typeface="Times New Roman" panose="02020603050405020304" pitchFamily="18" charset="0"/>
              </a:rPr>
              <a:t>/*</a:t>
            </a:r>
          </a:p>
          <a:p>
            <a:pPr marL="285750" marR="0" lvl="0" indent="-285750">
              <a:lnSpc>
                <a:spcPct val="200000"/>
              </a:lnSpc>
              <a:spcBef>
                <a:spcPts val="0"/>
              </a:spcBef>
              <a:spcAft>
                <a:spcPts val="0"/>
              </a:spcAft>
              <a:buFont typeface="Wingdings" panose="05000000000000000000" pitchFamily="2" charset="2"/>
              <a:buChar char="§"/>
            </a:pPr>
            <a:r>
              <a:rPr lang="en-US" sz="1800" dirty="0">
                <a:solidFill>
                  <a:srgbClr val="2C2D35"/>
                </a:solidFill>
                <a:effectLst/>
                <a:latin typeface="Sagona Book (Body)"/>
                <a:ea typeface="Calibri" panose="020F0502020204030204" pitchFamily="34" charset="0"/>
                <a:cs typeface="Times New Roman" panose="02020603050405020304" pitchFamily="18" charset="0"/>
              </a:rPr>
              <a:t> + instant data scraper</a:t>
            </a:r>
            <a:endParaRPr lang="en-US" sz="1800" dirty="0">
              <a:effectLst/>
              <a:latin typeface="Sagona Book (Body)"/>
              <a:ea typeface="Calibri" panose="020F0502020204030204" pitchFamily="34" charset="0"/>
              <a:cs typeface="Times New Roman" panose="02020603050405020304" pitchFamily="18" charset="0"/>
            </a:endParaRPr>
          </a:p>
          <a:p>
            <a:pPr marL="285750" marR="0" lvl="0" indent="-285750">
              <a:lnSpc>
                <a:spcPct val="200000"/>
              </a:lnSpc>
              <a:spcBef>
                <a:spcPts val="0"/>
              </a:spcBef>
              <a:spcAft>
                <a:spcPts val="0"/>
              </a:spcAft>
              <a:buFont typeface="Wingdings" panose="05000000000000000000" pitchFamily="2" charset="2"/>
              <a:buChar char="§"/>
            </a:pPr>
            <a:r>
              <a:rPr lang="en-US" sz="1800" dirty="0" err="1">
                <a:solidFill>
                  <a:srgbClr val="27292B"/>
                </a:solidFill>
                <a:effectLst/>
                <a:latin typeface="Sagona Book (Body)"/>
                <a:ea typeface="Calibri" panose="020F0502020204030204" pitchFamily="34" charset="0"/>
                <a:cs typeface="Times New Roman" panose="02020603050405020304" pitchFamily="18" charset="0"/>
              </a:rPr>
              <a:t>site:telegram.me</a:t>
            </a:r>
            <a:endParaRPr lang="en-US" dirty="0">
              <a:solidFill>
                <a:srgbClr val="27292B"/>
              </a:solidFill>
              <a:latin typeface="Times New Roman" panose="02020603050405020304" pitchFamily="18" charset="0"/>
              <a:cs typeface="Times New Roman" panose="02020603050405020304" pitchFamily="18" charset="0"/>
            </a:endParaRPr>
          </a:p>
          <a:p>
            <a:pPr marL="285750" marR="0" lvl="0" indent="-285750">
              <a:lnSpc>
                <a:spcPct val="200000"/>
              </a:lnSpc>
              <a:spcBef>
                <a:spcPts val="0"/>
              </a:spcBef>
              <a:spcAft>
                <a:spcPts val="0"/>
              </a:spcAf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90024C8-6726-2CD4-D74F-C6FDC70567AE}"/>
              </a:ext>
            </a:extLst>
          </p:cNvPr>
          <p:cNvSpPr txBox="1"/>
          <p:nvPr/>
        </p:nvSpPr>
        <p:spPr>
          <a:xfrm>
            <a:off x="5443671" y="1632247"/>
            <a:ext cx="6098848" cy="3925113"/>
          </a:xfrm>
          <a:prstGeom prst="rect">
            <a:avLst/>
          </a:prstGeom>
          <a:noFill/>
          <a:ln w="25400">
            <a:solidFill>
              <a:schemeClr val="tx1"/>
            </a:solidFill>
          </a:ln>
        </p:spPr>
        <p:txBody>
          <a:bodyPr wrap="square" rtlCol="0">
            <a:spAutoFit/>
          </a:bodyPr>
          <a:lstStyle/>
          <a:p>
            <a:pPr lvl="1">
              <a:lnSpc>
                <a:spcPct val="107000"/>
              </a:lnSpc>
            </a:pPr>
            <a:r>
              <a:rPr lang="en-US" i="0" dirty="0">
                <a:solidFill>
                  <a:srgbClr val="202124"/>
                </a:solidFill>
                <a:effectLst/>
                <a:cs typeface="Times New Roman" panose="02020603050405020304" pitchFamily="18" charset="0"/>
              </a:rPr>
              <a:t>Programmable Search Engine:</a:t>
            </a:r>
          </a:p>
          <a:p>
            <a:pPr marL="742950" lvl="1" indent="-285750">
              <a:lnSpc>
                <a:spcPct val="107000"/>
              </a:lnSpc>
              <a:buFont typeface="Arial" panose="020B0604020202020204" pitchFamily="34" charset="0"/>
              <a:buChar char="•"/>
            </a:pPr>
            <a:r>
              <a:rPr lang="en-US" i="0" dirty="0" err="1">
                <a:solidFill>
                  <a:srgbClr val="202124"/>
                </a:solidFill>
                <a:effectLst/>
                <a:cs typeface="Times New Roman" panose="02020603050405020304" pitchFamily="18" charset="0"/>
              </a:rPr>
              <a:t>WeVerify</a:t>
            </a:r>
            <a:r>
              <a:rPr lang="en-US" i="0" dirty="0">
                <a:solidFill>
                  <a:srgbClr val="202124"/>
                </a:solidFill>
                <a:effectLst/>
                <a:cs typeface="Times New Roman" panose="02020603050405020304" pitchFamily="18" charset="0"/>
              </a:rPr>
              <a:t>:</a:t>
            </a:r>
          </a:p>
          <a:p>
            <a:pPr marL="1200150" lvl="2" indent="-285750">
              <a:lnSpc>
                <a:spcPct val="107000"/>
              </a:lnSpc>
              <a:buFont typeface="Wingdings" panose="05000000000000000000" pitchFamily="2" charset="2"/>
              <a:buChar char="§"/>
            </a:pPr>
            <a:r>
              <a:rPr lang="en-US" dirty="0">
                <a:solidFill>
                  <a:srgbClr val="202124"/>
                </a:solidFill>
                <a:cs typeface="Times New Roman" panose="02020603050405020304" pitchFamily="18" charset="0"/>
              </a:rPr>
              <a:t>‘</a:t>
            </a:r>
            <a:r>
              <a:rPr lang="en-US" i="0" dirty="0">
                <a:solidFill>
                  <a:srgbClr val="202124"/>
                </a:solidFill>
                <a:effectLst/>
                <a:cs typeface="Times New Roman" panose="02020603050405020304" pitchFamily="18" charset="0"/>
              </a:rPr>
              <a:t>https://cse.google.com/</a:t>
            </a:r>
            <a:r>
              <a:rPr lang="en-US" i="0" dirty="0" err="1">
                <a:solidFill>
                  <a:srgbClr val="202124"/>
                </a:solidFill>
                <a:effectLst/>
                <a:cs typeface="Times New Roman" panose="02020603050405020304" pitchFamily="18" charset="0"/>
              </a:rPr>
              <a:t>cse?cx</a:t>
            </a:r>
            <a:r>
              <a:rPr lang="en-US" i="0" dirty="0">
                <a:solidFill>
                  <a:srgbClr val="202124"/>
                </a:solidFill>
                <a:effectLst/>
                <a:cs typeface="Times New Roman" panose="02020603050405020304" pitchFamily="18" charset="0"/>
              </a:rPr>
              <a:t>=006976128084956795641:ad1xj14zfap</a:t>
            </a:r>
            <a:r>
              <a:rPr lang="en-US" dirty="0">
                <a:solidFill>
                  <a:srgbClr val="202124"/>
                </a:solidFill>
                <a:cs typeface="Times New Roman" panose="02020603050405020304" pitchFamily="18" charset="0"/>
                <a:hlinkClick r:id="rId2">
                  <a:extLst>
                    <a:ext uri="{A12FA001-AC4F-418D-AE19-62706E023703}">
                      <ahyp:hlinkClr xmlns:ahyp="http://schemas.microsoft.com/office/drawing/2018/hyperlinkcolor" val="tx"/>
                    </a:ext>
                  </a:extLst>
                </a:hlinkClick>
              </a:rPr>
              <a:t>’</a:t>
            </a:r>
          </a:p>
          <a:p>
            <a:pPr marL="1200150" lvl="2" indent="-285750">
              <a:lnSpc>
                <a:spcPct val="107000"/>
              </a:lnSpc>
              <a:buFont typeface="Wingdings" panose="05000000000000000000" pitchFamily="2" charset="2"/>
              <a:buChar char="§"/>
            </a:pPr>
            <a:endParaRPr lang="en-US" dirty="0">
              <a:solidFill>
                <a:srgbClr val="202124"/>
              </a:solidFill>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742950" lvl="1" indent="-285750">
              <a:lnSpc>
                <a:spcPct val="107000"/>
              </a:lnSpc>
              <a:buFont typeface="Wingdings" panose="05000000000000000000" pitchFamily="2" charset="2"/>
              <a:buChar char="§"/>
            </a:pPr>
            <a:r>
              <a:rPr lang="en-US" b="0" i="0" dirty="0">
                <a:solidFill>
                  <a:srgbClr val="27292B"/>
                </a:solidFill>
                <a:effectLst/>
                <a:cs typeface="Times New Roman" panose="02020603050405020304" pitchFamily="18" charset="0"/>
              </a:rPr>
              <a:t>Francesco Poldi:</a:t>
            </a:r>
            <a:endParaRPr lang="en-US" u="sng" dirty="0">
              <a:solidFill>
                <a:srgbClr val="202124"/>
              </a:solidFill>
              <a:effectLst/>
              <a:highlight>
                <a:srgbClr val="000000"/>
              </a:highligh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1200150" lvl="2" indent="-285750">
              <a:lnSpc>
                <a:spcPct val="107000"/>
              </a:lnSpc>
              <a:buFont typeface="Wingdings" panose="05000000000000000000" pitchFamily="2" charset="2"/>
              <a:buChar char="§"/>
            </a:pPr>
            <a:r>
              <a:rPr lang="en-US" b="0" i="0" dirty="0">
                <a:effectLst/>
                <a:cs typeface="Times New Roman" panose="02020603050405020304" pitchFamily="18" charset="0"/>
                <a:hlinkClick r:id="rId2">
                  <a:extLst>
                    <a:ext uri="{A12FA001-AC4F-418D-AE19-62706E023703}">
                      <ahyp:hlinkClr xmlns:ahyp="http://schemas.microsoft.com/office/drawing/2018/hyperlinkcolor" val="tx"/>
                    </a:ext>
                  </a:extLst>
                </a:hlinkClick>
              </a:rPr>
              <a:t>https://cse.google.com/cse?cx=004805129374225513871%3Ap8lhfo0g3hg</a:t>
            </a:r>
            <a:endParaRPr lang="en-US" b="0" i="0" dirty="0">
              <a:effectLst/>
              <a:cs typeface="Times New Roman" panose="02020603050405020304" pitchFamily="18" charset="0"/>
            </a:endParaRPr>
          </a:p>
          <a:p>
            <a:pPr marL="742950" lvl="1" indent="-285750">
              <a:lnSpc>
                <a:spcPct val="107000"/>
              </a:lnSpc>
              <a:buFont typeface="Wingdings" panose="05000000000000000000" pitchFamily="2" charset="2"/>
              <a:buChar char="§"/>
            </a:pPr>
            <a:endParaRPr lang="en-US" b="0" i="0" dirty="0">
              <a:solidFill>
                <a:srgbClr val="27292B"/>
              </a:solidFill>
              <a:effectLst/>
            </a:endParaRPr>
          </a:p>
          <a:p>
            <a:pPr marL="742950" lvl="1" indent="-285750">
              <a:lnSpc>
                <a:spcPct val="107000"/>
              </a:lnSpc>
              <a:buFont typeface="Wingdings" panose="05000000000000000000" pitchFamily="2" charset="2"/>
              <a:buChar char="§"/>
            </a:pPr>
            <a:r>
              <a:rPr lang="en-US" b="0" i="0" dirty="0" err="1">
                <a:solidFill>
                  <a:srgbClr val="27292B"/>
                </a:solidFill>
                <a:effectLst/>
              </a:rPr>
              <a:t>Telegago</a:t>
            </a:r>
            <a:endParaRPr lang="en-US" u="sng" dirty="0">
              <a:highlight>
                <a:srgbClr val="000000"/>
              </a:highligh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1200150" lvl="2" indent="-285750">
              <a:lnSpc>
                <a:spcPct val="107000"/>
              </a:lnSpc>
              <a:buFont typeface="Wingdings" panose="05000000000000000000" pitchFamily="2" charset="2"/>
              <a:buChar char="§"/>
            </a:pPr>
            <a:r>
              <a:rPr lang="en-US" b="0" i="0" dirty="0">
                <a:effectLst/>
                <a:hlinkClick r:id="rId3">
                  <a:extLst>
                    <a:ext uri="{A12FA001-AC4F-418D-AE19-62706E023703}">
                      <ahyp:hlinkClr xmlns:ahyp="http://schemas.microsoft.com/office/drawing/2018/hyperlinkcolor" val="tx"/>
                    </a:ext>
                  </a:extLst>
                </a:hlinkClick>
              </a:rPr>
              <a:t>https://cse.google.com/cse?q=%2B&amp;cx=006368593537057042503%3Aefxu7xprihg</a:t>
            </a:r>
            <a:br>
              <a:rPr lang="en-US" u="sng" dirty="0">
                <a:effectLst/>
                <a:highlight>
                  <a:srgbClr val="000000"/>
                </a:highligh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br>
            <a:endParaRPr lang="en-US" dirty="0">
              <a:effectLst/>
              <a:highlight>
                <a:srgbClr val="000000"/>
              </a:highligh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4686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34C2CF-2367-3605-6492-728086B0DF07}"/>
              </a:ext>
            </a:extLst>
          </p:cNvPr>
          <p:cNvPicPr>
            <a:picLocks noChangeAspect="1"/>
          </p:cNvPicPr>
          <p:nvPr/>
        </p:nvPicPr>
        <p:blipFill>
          <a:blip r:embed="rId2"/>
          <a:stretch>
            <a:fillRect/>
          </a:stretch>
        </p:blipFill>
        <p:spPr>
          <a:xfrm>
            <a:off x="634205" y="999058"/>
            <a:ext cx="7091364" cy="1517260"/>
          </a:xfrm>
          <a:prstGeom prst="rect">
            <a:avLst/>
          </a:prstGeom>
        </p:spPr>
      </p:pic>
      <p:sp>
        <p:nvSpPr>
          <p:cNvPr id="3" name="TextBox 2">
            <a:extLst>
              <a:ext uri="{FF2B5EF4-FFF2-40B4-BE49-F238E27FC236}">
                <a16:creationId xmlns:a16="http://schemas.microsoft.com/office/drawing/2014/main" id="{C45F19BA-F1BC-C9AC-6A29-CE66C1059281}"/>
              </a:ext>
            </a:extLst>
          </p:cNvPr>
          <p:cNvSpPr txBox="1"/>
          <p:nvPr/>
        </p:nvSpPr>
        <p:spPr>
          <a:xfrm>
            <a:off x="634205" y="2516318"/>
            <a:ext cx="4262708" cy="369332"/>
          </a:xfrm>
          <a:prstGeom prst="rect">
            <a:avLst/>
          </a:prstGeom>
          <a:noFill/>
        </p:spPr>
        <p:txBody>
          <a:bodyPr wrap="square" rtlCol="0">
            <a:spAutoFit/>
          </a:bodyPr>
          <a:lstStyle/>
          <a:p>
            <a:r>
              <a:rPr lang="en-US" dirty="0"/>
              <a:t>https://intelx.io/tools?tab=telegram</a:t>
            </a:r>
          </a:p>
        </p:txBody>
      </p:sp>
      <p:sp>
        <p:nvSpPr>
          <p:cNvPr id="6" name="TextBox 5">
            <a:extLst>
              <a:ext uri="{FF2B5EF4-FFF2-40B4-BE49-F238E27FC236}">
                <a16:creationId xmlns:a16="http://schemas.microsoft.com/office/drawing/2014/main" id="{F3E1CC89-2247-1C8C-3983-185714FA8A4E}"/>
              </a:ext>
            </a:extLst>
          </p:cNvPr>
          <p:cNvSpPr txBox="1"/>
          <p:nvPr/>
        </p:nvSpPr>
        <p:spPr>
          <a:xfrm>
            <a:off x="9377668" y="3142673"/>
            <a:ext cx="2281727" cy="369332"/>
          </a:xfrm>
          <a:prstGeom prst="rect">
            <a:avLst/>
          </a:prstGeom>
          <a:noFill/>
        </p:spPr>
        <p:txBody>
          <a:bodyPr wrap="square" rtlCol="0">
            <a:spAutoFit/>
          </a:bodyPr>
          <a:lstStyle/>
          <a:p>
            <a:r>
              <a:rPr lang="en-US" dirty="0"/>
              <a:t>https://tgstat.com/</a:t>
            </a:r>
          </a:p>
        </p:txBody>
      </p:sp>
      <p:pic>
        <p:nvPicPr>
          <p:cNvPr id="8" name="Picture 7">
            <a:extLst>
              <a:ext uri="{FF2B5EF4-FFF2-40B4-BE49-F238E27FC236}">
                <a16:creationId xmlns:a16="http://schemas.microsoft.com/office/drawing/2014/main" id="{B19E6B90-218A-BA38-762C-78A8FA42582C}"/>
              </a:ext>
            </a:extLst>
          </p:cNvPr>
          <p:cNvPicPr>
            <a:picLocks noChangeAspect="1"/>
          </p:cNvPicPr>
          <p:nvPr/>
        </p:nvPicPr>
        <p:blipFill>
          <a:blip r:embed="rId3"/>
          <a:stretch>
            <a:fillRect/>
          </a:stretch>
        </p:blipFill>
        <p:spPr>
          <a:xfrm>
            <a:off x="4100420" y="3463936"/>
            <a:ext cx="7558975" cy="2603960"/>
          </a:xfrm>
          <a:prstGeom prst="rect">
            <a:avLst/>
          </a:prstGeom>
        </p:spPr>
      </p:pic>
      <p:sp>
        <p:nvSpPr>
          <p:cNvPr id="9" name="TextBox 8">
            <a:extLst>
              <a:ext uri="{FF2B5EF4-FFF2-40B4-BE49-F238E27FC236}">
                <a16:creationId xmlns:a16="http://schemas.microsoft.com/office/drawing/2014/main" id="{CE69B048-7254-9546-4EB7-953094CA747C}"/>
              </a:ext>
            </a:extLst>
          </p:cNvPr>
          <p:cNvSpPr txBox="1"/>
          <p:nvPr/>
        </p:nvSpPr>
        <p:spPr>
          <a:xfrm>
            <a:off x="403296" y="411503"/>
            <a:ext cx="3510678" cy="646331"/>
          </a:xfrm>
          <a:prstGeom prst="rect">
            <a:avLst/>
          </a:prstGeom>
          <a:noFill/>
        </p:spPr>
        <p:txBody>
          <a:bodyPr wrap="square" rtlCol="0">
            <a:spAutoFit/>
          </a:bodyPr>
          <a:lstStyle/>
          <a:p>
            <a:r>
              <a:rPr lang="en-US" dirty="0"/>
              <a:t>External Discovery - Telegram</a:t>
            </a:r>
          </a:p>
          <a:p>
            <a:endParaRPr lang="en-US" dirty="0"/>
          </a:p>
        </p:txBody>
      </p:sp>
    </p:spTree>
    <p:extLst>
      <p:ext uri="{BB962C8B-B14F-4D97-AF65-F5344CB8AC3E}">
        <p14:creationId xmlns:p14="http://schemas.microsoft.com/office/powerpoint/2010/main" val="1999179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5A2505-454E-E96B-9A0E-E6ECD71D3032}"/>
              </a:ext>
            </a:extLst>
          </p:cNvPr>
          <p:cNvSpPr txBox="1"/>
          <p:nvPr/>
        </p:nvSpPr>
        <p:spPr>
          <a:xfrm>
            <a:off x="427116" y="446385"/>
            <a:ext cx="3563596" cy="369332"/>
          </a:xfrm>
          <a:prstGeom prst="rect">
            <a:avLst/>
          </a:prstGeom>
          <a:noFill/>
        </p:spPr>
        <p:txBody>
          <a:bodyPr wrap="square" rtlCol="0">
            <a:spAutoFit/>
          </a:bodyPr>
          <a:lstStyle/>
          <a:p>
            <a:r>
              <a:rPr lang="en-US" dirty="0"/>
              <a:t>External Discovery - Telegram</a:t>
            </a:r>
          </a:p>
        </p:txBody>
      </p:sp>
      <p:pic>
        <p:nvPicPr>
          <p:cNvPr id="4" name="Picture 3">
            <a:extLst>
              <a:ext uri="{FF2B5EF4-FFF2-40B4-BE49-F238E27FC236}">
                <a16:creationId xmlns:a16="http://schemas.microsoft.com/office/drawing/2014/main" id="{93E39CFD-7219-CAB3-AA11-CA0DF644C828}"/>
              </a:ext>
            </a:extLst>
          </p:cNvPr>
          <p:cNvPicPr>
            <a:picLocks noChangeAspect="1"/>
          </p:cNvPicPr>
          <p:nvPr/>
        </p:nvPicPr>
        <p:blipFill>
          <a:blip r:embed="rId2"/>
          <a:stretch>
            <a:fillRect/>
          </a:stretch>
        </p:blipFill>
        <p:spPr>
          <a:xfrm>
            <a:off x="527552" y="1442758"/>
            <a:ext cx="5202403" cy="2953907"/>
          </a:xfrm>
          <a:prstGeom prst="rect">
            <a:avLst/>
          </a:prstGeom>
        </p:spPr>
      </p:pic>
      <p:sp>
        <p:nvSpPr>
          <p:cNvPr id="5" name="TextBox 4">
            <a:extLst>
              <a:ext uri="{FF2B5EF4-FFF2-40B4-BE49-F238E27FC236}">
                <a16:creationId xmlns:a16="http://schemas.microsoft.com/office/drawing/2014/main" id="{FAD10455-46DE-49C1-42AD-58822D6DDC76}"/>
              </a:ext>
            </a:extLst>
          </p:cNvPr>
          <p:cNvSpPr txBox="1"/>
          <p:nvPr/>
        </p:nvSpPr>
        <p:spPr>
          <a:xfrm>
            <a:off x="427116" y="5045910"/>
            <a:ext cx="3033757" cy="369332"/>
          </a:xfrm>
          <a:prstGeom prst="rect">
            <a:avLst/>
          </a:prstGeom>
          <a:noFill/>
        </p:spPr>
        <p:txBody>
          <a:bodyPr wrap="square" rtlCol="0">
            <a:spAutoFit/>
          </a:bodyPr>
          <a:lstStyle/>
          <a:p>
            <a:r>
              <a:rPr lang="en-US" dirty="0"/>
              <a:t>https://tlgrm.eu/channels</a:t>
            </a:r>
          </a:p>
        </p:txBody>
      </p:sp>
      <p:pic>
        <p:nvPicPr>
          <p:cNvPr id="7" name="Picture 6">
            <a:extLst>
              <a:ext uri="{FF2B5EF4-FFF2-40B4-BE49-F238E27FC236}">
                <a16:creationId xmlns:a16="http://schemas.microsoft.com/office/drawing/2014/main" id="{3C957BE3-3AF6-2C63-A66B-2066FFA9139C}"/>
              </a:ext>
            </a:extLst>
          </p:cNvPr>
          <p:cNvPicPr>
            <a:picLocks noChangeAspect="1"/>
          </p:cNvPicPr>
          <p:nvPr/>
        </p:nvPicPr>
        <p:blipFill>
          <a:blip r:embed="rId3"/>
          <a:stretch>
            <a:fillRect/>
          </a:stretch>
        </p:blipFill>
        <p:spPr>
          <a:xfrm>
            <a:off x="6519546" y="4653386"/>
            <a:ext cx="5085220" cy="1534265"/>
          </a:xfrm>
          <a:prstGeom prst="rect">
            <a:avLst/>
          </a:prstGeom>
        </p:spPr>
      </p:pic>
      <p:pic>
        <p:nvPicPr>
          <p:cNvPr id="9" name="Picture 8">
            <a:extLst>
              <a:ext uri="{FF2B5EF4-FFF2-40B4-BE49-F238E27FC236}">
                <a16:creationId xmlns:a16="http://schemas.microsoft.com/office/drawing/2014/main" id="{556E9904-6922-9FD5-C0BB-A25A85D1073F}"/>
              </a:ext>
            </a:extLst>
          </p:cNvPr>
          <p:cNvPicPr>
            <a:picLocks noChangeAspect="1"/>
          </p:cNvPicPr>
          <p:nvPr/>
        </p:nvPicPr>
        <p:blipFill>
          <a:blip r:embed="rId4"/>
          <a:stretch>
            <a:fillRect/>
          </a:stretch>
        </p:blipFill>
        <p:spPr>
          <a:xfrm>
            <a:off x="6497523" y="3168281"/>
            <a:ext cx="5129266" cy="1377410"/>
          </a:xfrm>
          <a:prstGeom prst="rect">
            <a:avLst/>
          </a:prstGeom>
        </p:spPr>
      </p:pic>
      <p:sp>
        <p:nvSpPr>
          <p:cNvPr id="10" name="TextBox 9">
            <a:extLst>
              <a:ext uri="{FF2B5EF4-FFF2-40B4-BE49-F238E27FC236}">
                <a16:creationId xmlns:a16="http://schemas.microsoft.com/office/drawing/2014/main" id="{A9576A7D-072B-81D7-8841-E73875850B5F}"/>
              </a:ext>
            </a:extLst>
          </p:cNvPr>
          <p:cNvSpPr txBox="1"/>
          <p:nvPr/>
        </p:nvSpPr>
        <p:spPr>
          <a:xfrm>
            <a:off x="9455620" y="2223442"/>
            <a:ext cx="2256089" cy="369332"/>
          </a:xfrm>
          <a:prstGeom prst="rect">
            <a:avLst/>
          </a:prstGeom>
          <a:noFill/>
        </p:spPr>
        <p:txBody>
          <a:bodyPr wrap="square" rtlCol="0">
            <a:spAutoFit/>
          </a:bodyPr>
          <a:lstStyle/>
          <a:p>
            <a:r>
              <a:rPr lang="en-US" dirty="0"/>
              <a:t>https://lyzem.com</a:t>
            </a:r>
          </a:p>
        </p:txBody>
      </p:sp>
      <p:sp>
        <p:nvSpPr>
          <p:cNvPr id="13" name="Rectangle 12">
            <a:extLst>
              <a:ext uri="{FF2B5EF4-FFF2-40B4-BE49-F238E27FC236}">
                <a16:creationId xmlns:a16="http://schemas.microsoft.com/office/drawing/2014/main" id="{F2F30441-0AA4-93D4-4AC2-600C7AAA5D17}"/>
              </a:ext>
            </a:extLst>
          </p:cNvPr>
          <p:cNvSpPr/>
          <p:nvPr/>
        </p:nvSpPr>
        <p:spPr>
          <a:xfrm>
            <a:off x="427116" y="1287874"/>
            <a:ext cx="5403273" cy="35809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F4C805-95A5-9EF1-CE7D-3997396906A5}"/>
              </a:ext>
            </a:extLst>
          </p:cNvPr>
          <p:cNvSpPr/>
          <p:nvPr/>
        </p:nvSpPr>
        <p:spPr>
          <a:xfrm>
            <a:off x="6096000" y="2709016"/>
            <a:ext cx="5615709" cy="35809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127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0F99C9-445A-C382-082D-E842696DB441}"/>
              </a:ext>
            </a:extLst>
          </p:cNvPr>
          <p:cNvPicPr>
            <a:picLocks noChangeAspect="1"/>
          </p:cNvPicPr>
          <p:nvPr/>
        </p:nvPicPr>
        <p:blipFill>
          <a:blip r:embed="rId2"/>
          <a:stretch>
            <a:fillRect/>
          </a:stretch>
        </p:blipFill>
        <p:spPr>
          <a:xfrm>
            <a:off x="461473" y="855433"/>
            <a:ext cx="9690931" cy="1686278"/>
          </a:xfrm>
          <a:prstGeom prst="rect">
            <a:avLst/>
          </a:prstGeom>
        </p:spPr>
      </p:pic>
      <p:sp>
        <p:nvSpPr>
          <p:cNvPr id="4" name="TextBox 3">
            <a:extLst>
              <a:ext uri="{FF2B5EF4-FFF2-40B4-BE49-F238E27FC236}">
                <a16:creationId xmlns:a16="http://schemas.microsoft.com/office/drawing/2014/main" id="{9F8F0C79-BFA7-C282-542F-8F8E0316263D}"/>
              </a:ext>
            </a:extLst>
          </p:cNvPr>
          <p:cNvSpPr txBox="1"/>
          <p:nvPr/>
        </p:nvSpPr>
        <p:spPr>
          <a:xfrm>
            <a:off x="518447" y="2667985"/>
            <a:ext cx="4298534" cy="369332"/>
          </a:xfrm>
          <a:prstGeom prst="rect">
            <a:avLst/>
          </a:prstGeom>
          <a:noFill/>
        </p:spPr>
        <p:txBody>
          <a:bodyPr wrap="square" rtlCol="0">
            <a:spAutoFit/>
          </a:bodyPr>
          <a:lstStyle/>
          <a:p>
            <a:r>
              <a:rPr lang="en-US" dirty="0"/>
              <a:t>https://xtea.io/ts_en.html#gsc.tab=0</a:t>
            </a:r>
          </a:p>
        </p:txBody>
      </p:sp>
      <p:sp>
        <p:nvSpPr>
          <p:cNvPr id="7" name="TextBox 6">
            <a:extLst>
              <a:ext uri="{FF2B5EF4-FFF2-40B4-BE49-F238E27FC236}">
                <a16:creationId xmlns:a16="http://schemas.microsoft.com/office/drawing/2014/main" id="{E383C0BB-2790-7B88-E24C-71A4BC3850E7}"/>
              </a:ext>
            </a:extLst>
          </p:cNvPr>
          <p:cNvSpPr txBox="1"/>
          <p:nvPr/>
        </p:nvSpPr>
        <p:spPr>
          <a:xfrm>
            <a:off x="403296" y="411503"/>
            <a:ext cx="3510678" cy="646331"/>
          </a:xfrm>
          <a:prstGeom prst="rect">
            <a:avLst/>
          </a:prstGeom>
          <a:noFill/>
        </p:spPr>
        <p:txBody>
          <a:bodyPr wrap="square" rtlCol="0">
            <a:spAutoFit/>
          </a:bodyPr>
          <a:lstStyle/>
          <a:p>
            <a:r>
              <a:rPr lang="en-US" dirty="0"/>
              <a:t>External Discovery - Telegram</a:t>
            </a:r>
          </a:p>
          <a:p>
            <a:endParaRPr lang="en-US" dirty="0"/>
          </a:p>
        </p:txBody>
      </p:sp>
      <p:pic>
        <p:nvPicPr>
          <p:cNvPr id="2" name="Picture 1">
            <a:extLst>
              <a:ext uri="{FF2B5EF4-FFF2-40B4-BE49-F238E27FC236}">
                <a16:creationId xmlns:a16="http://schemas.microsoft.com/office/drawing/2014/main" id="{35361880-C238-564E-A3CB-FB4E9A912D4C}"/>
              </a:ext>
            </a:extLst>
          </p:cNvPr>
          <p:cNvPicPr>
            <a:picLocks noChangeAspect="1"/>
          </p:cNvPicPr>
          <p:nvPr/>
        </p:nvPicPr>
        <p:blipFill>
          <a:blip r:embed="rId3"/>
          <a:stretch>
            <a:fillRect/>
          </a:stretch>
        </p:blipFill>
        <p:spPr>
          <a:xfrm>
            <a:off x="6002603" y="4542440"/>
            <a:ext cx="5673466" cy="1777034"/>
          </a:xfrm>
          <a:prstGeom prst="rect">
            <a:avLst/>
          </a:prstGeom>
          <a:ln w="25400">
            <a:solidFill>
              <a:schemeClr val="tx1"/>
            </a:solidFill>
          </a:ln>
        </p:spPr>
      </p:pic>
      <p:sp>
        <p:nvSpPr>
          <p:cNvPr id="5" name="TextBox 4">
            <a:extLst>
              <a:ext uri="{FF2B5EF4-FFF2-40B4-BE49-F238E27FC236}">
                <a16:creationId xmlns:a16="http://schemas.microsoft.com/office/drawing/2014/main" id="{C42292A7-9A82-C9F2-F377-AF3E6C118FD2}"/>
              </a:ext>
            </a:extLst>
          </p:cNvPr>
          <p:cNvSpPr txBox="1"/>
          <p:nvPr/>
        </p:nvSpPr>
        <p:spPr>
          <a:xfrm>
            <a:off x="8839336" y="3701226"/>
            <a:ext cx="3083389" cy="1477328"/>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Social Media lookup</a:t>
            </a:r>
          </a:p>
          <a:p>
            <a:pPr marL="285750" indent="-28575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r/</a:t>
            </a:r>
            <a:r>
              <a:rPr lang="en-US" dirty="0" err="1">
                <a:hlinkClick r:id="rId4">
                  <a:extLst>
                    <a:ext uri="{A12FA001-AC4F-418D-AE19-62706E023703}">
                      <ahyp:hlinkClr xmlns:ahyp="http://schemas.microsoft.com/office/drawing/2018/hyperlinkcolor" val="tx"/>
                    </a:ext>
                  </a:extLst>
                </a:hlinkClick>
              </a:rPr>
              <a:t>TelegramGroups</a:t>
            </a:r>
            <a:r>
              <a:rPr lang="en-US" dirty="0">
                <a:hlinkClick r:id="rId4">
                  <a:extLst>
                    <a:ext uri="{A12FA001-AC4F-418D-AE19-62706E023703}">
                      <ahyp:hlinkClr xmlns:ahyp="http://schemas.microsoft.com/office/drawing/2018/hyperlinkcolor" val="tx"/>
                    </a:ext>
                  </a:extLst>
                </a:hlinkClick>
              </a:rPr>
              <a: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49936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82F4E-A7D6-7267-B5A7-8297E130A939}"/>
              </a:ext>
            </a:extLst>
          </p:cNvPr>
          <p:cNvPicPr>
            <a:picLocks noChangeAspect="1"/>
          </p:cNvPicPr>
          <p:nvPr/>
        </p:nvPicPr>
        <p:blipFill>
          <a:blip r:embed="rId2"/>
          <a:stretch>
            <a:fillRect/>
          </a:stretch>
        </p:blipFill>
        <p:spPr>
          <a:xfrm>
            <a:off x="1281869" y="1580970"/>
            <a:ext cx="8998722" cy="2031969"/>
          </a:xfrm>
          <a:prstGeom prst="rect">
            <a:avLst/>
          </a:prstGeom>
          <a:ln w="25400">
            <a:solidFill>
              <a:schemeClr val="tx1"/>
            </a:solidFill>
          </a:ln>
        </p:spPr>
      </p:pic>
      <p:sp>
        <p:nvSpPr>
          <p:cNvPr id="4" name="TextBox 3">
            <a:extLst>
              <a:ext uri="{FF2B5EF4-FFF2-40B4-BE49-F238E27FC236}">
                <a16:creationId xmlns:a16="http://schemas.microsoft.com/office/drawing/2014/main" id="{D826D1C4-7279-3091-3A67-544E08FDB7F8}"/>
              </a:ext>
            </a:extLst>
          </p:cNvPr>
          <p:cNvSpPr txBox="1"/>
          <p:nvPr/>
        </p:nvSpPr>
        <p:spPr>
          <a:xfrm>
            <a:off x="403296" y="411503"/>
            <a:ext cx="3510678" cy="646331"/>
          </a:xfrm>
          <a:prstGeom prst="rect">
            <a:avLst/>
          </a:prstGeom>
          <a:noFill/>
        </p:spPr>
        <p:txBody>
          <a:bodyPr wrap="square" rtlCol="0">
            <a:spAutoFit/>
          </a:bodyPr>
          <a:lstStyle/>
          <a:p>
            <a:r>
              <a:rPr lang="en-US" dirty="0"/>
              <a:t>External Discovery - Telegram</a:t>
            </a:r>
          </a:p>
          <a:p>
            <a:endParaRPr lang="en-US" dirty="0"/>
          </a:p>
        </p:txBody>
      </p:sp>
      <p:sp>
        <p:nvSpPr>
          <p:cNvPr id="6" name="TextBox 5">
            <a:extLst>
              <a:ext uri="{FF2B5EF4-FFF2-40B4-BE49-F238E27FC236}">
                <a16:creationId xmlns:a16="http://schemas.microsoft.com/office/drawing/2014/main" id="{728E9023-C880-1EDD-F42B-96D347A3BD0E}"/>
              </a:ext>
            </a:extLst>
          </p:cNvPr>
          <p:cNvSpPr txBox="1"/>
          <p:nvPr/>
        </p:nvSpPr>
        <p:spPr>
          <a:xfrm>
            <a:off x="403296" y="1057834"/>
            <a:ext cx="5939327" cy="369332"/>
          </a:xfrm>
          <a:prstGeom prst="rect">
            <a:avLst/>
          </a:prstGeom>
          <a:noFill/>
        </p:spPr>
        <p:txBody>
          <a:bodyPr wrap="square" rtlCol="0">
            <a:spAutoFit/>
          </a:bodyPr>
          <a:lstStyle/>
          <a:p>
            <a:pPr marL="285750" indent="-285750">
              <a:buFont typeface="Arial" panose="020B0604020202020204" pitchFamily="34" charset="0"/>
              <a:buChar char="•"/>
            </a:pPr>
            <a:r>
              <a:rPr lang="en-US" dirty="0"/>
              <a:t>smmacc.ru/shop/telegram.html</a:t>
            </a:r>
          </a:p>
        </p:txBody>
      </p:sp>
      <p:pic>
        <p:nvPicPr>
          <p:cNvPr id="7" name="Picture 6">
            <a:extLst>
              <a:ext uri="{FF2B5EF4-FFF2-40B4-BE49-F238E27FC236}">
                <a16:creationId xmlns:a16="http://schemas.microsoft.com/office/drawing/2014/main" id="{206C01E2-B4F1-26E6-3F0C-E730E60A9DD8}"/>
              </a:ext>
            </a:extLst>
          </p:cNvPr>
          <p:cNvPicPr>
            <a:picLocks noChangeAspect="1"/>
          </p:cNvPicPr>
          <p:nvPr/>
        </p:nvPicPr>
        <p:blipFill>
          <a:blip r:embed="rId3"/>
          <a:stretch>
            <a:fillRect/>
          </a:stretch>
        </p:blipFill>
        <p:spPr>
          <a:xfrm>
            <a:off x="383137" y="3766743"/>
            <a:ext cx="11425726" cy="2658230"/>
          </a:xfrm>
          <a:prstGeom prst="rect">
            <a:avLst/>
          </a:prstGeom>
        </p:spPr>
      </p:pic>
    </p:spTree>
    <p:extLst>
      <p:ext uri="{BB962C8B-B14F-4D97-AF65-F5344CB8AC3E}">
        <p14:creationId xmlns:p14="http://schemas.microsoft.com/office/powerpoint/2010/main" val="1317351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65A58CEA-C5B8-0B23-7C6B-6200FBB442D7}"/>
              </a:ext>
            </a:extLst>
          </p:cNvPr>
          <p:cNvPicPr>
            <a:picLocks noChangeAspect="1"/>
          </p:cNvPicPr>
          <p:nvPr/>
        </p:nvPicPr>
        <p:blipFill>
          <a:blip r:embed="rId2"/>
          <a:stretch>
            <a:fillRect/>
          </a:stretch>
        </p:blipFill>
        <p:spPr>
          <a:xfrm>
            <a:off x="504352" y="938040"/>
            <a:ext cx="6580111" cy="5135439"/>
          </a:xfrm>
          <a:prstGeom prst="rect">
            <a:avLst/>
          </a:prstGeom>
        </p:spPr>
      </p:pic>
      <p:sp>
        <p:nvSpPr>
          <p:cNvPr id="5" name="TextBox 4">
            <a:extLst>
              <a:ext uri="{FF2B5EF4-FFF2-40B4-BE49-F238E27FC236}">
                <a16:creationId xmlns:a16="http://schemas.microsoft.com/office/drawing/2014/main" id="{75AE6C17-8ED6-D13D-5E1B-02F9EF755B2F}"/>
              </a:ext>
            </a:extLst>
          </p:cNvPr>
          <p:cNvSpPr txBox="1"/>
          <p:nvPr/>
        </p:nvSpPr>
        <p:spPr>
          <a:xfrm>
            <a:off x="403296" y="411503"/>
            <a:ext cx="3510678" cy="646331"/>
          </a:xfrm>
          <a:prstGeom prst="rect">
            <a:avLst/>
          </a:prstGeom>
          <a:noFill/>
        </p:spPr>
        <p:txBody>
          <a:bodyPr wrap="square" rtlCol="0">
            <a:spAutoFit/>
          </a:bodyPr>
          <a:lstStyle/>
          <a:p>
            <a:r>
              <a:rPr lang="en-US" dirty="0"/>
              <a:t>External Discovery - Telegram</a:t>
            </a:r>
          </a:p>
          <a:p>
            <a:endParaRPr lang="en-US" dirty="0"/>
          </a:p>
        </p:txBody>
      </p:sp>
      <p:sp>
        <p:nvSpPr>
          <p:cNvPr id="6" name="TextBox 5">
            <a:extLst>
              <a:ext uri="{FF2B5EF4-FFF2-40B4-BE49-F238E27FC236}">
                <a16:creationId xmlns:a16="http://schemas.microsoft.com/office/drawing/2014/main" id="{932180EA-2E7F-9151-76DA-EB582C1D4B53}"/>
              </a:ext>
            </a:extLst>
          </p:cNvPr>
          <p:cNvSpPr txBox="1"/>
          <p:nvPr/>
        </p:nvSpPr>
        <p:spPr>
          <a:xfrm>
            <a:off x="7486116" y="965675"/>
            <a:ext cx="3614871" cy="923330"/>
          </a:xfrm>
          <a:prstGeom prst="rect">
            <a:avLst/>
          </a:prstGeom>
          <a:noFill/>
        </p:spPr>
        <p:txBody>
          <a:bodyPr wrap="square" rtlCol="0">
            <a:spAutoFit/>
          </a:bodyPr>
          <a:lstStyle/>
          <a:p>
            <a:r>
              <a:rPr lang="en-US" dirty="0"/>
              <a:t>Developed by Joran </a:t>
            </a:r>
            <a:r>
              <a:rPr lang="en-US" dirty="0" err="1"/>
              <a:t>Wildon</a:t>
            </a:r>
            <a:endParaRPr lang="en-US" dirty="0"/>
          </a:p>
          <a:p>
            <a:r>
              <a:rPr lang="en-US" dirty="0"/>
              <a:t>Good tool and just had an update to V2</a:t>
            </a:r>
          </a:p>
        </p:txBody>
      </p:sp>
      <p:sp>
        <p:nvSpPr>
          <p:cNvPr id="7" name="Rectangle 6">
            <a:extLst>
              <a:ext uri="{FF2B5EF4-FFF2-40B4-BE49-F238E27FC236}">
                <a16:creationId xmlns:a16="http://schemas.microsoft.com/office/drawing/2014/main" id="{73ACB143-577B-53AC-50AF-833C5CF78C9A}"/>
              </a:ext>
            </a:extLst>
          </p:cNvPr>
          <p:cNvSpPr/>
          <p:nvPr/>
        </p:nvSpPr>
        <p:spPr>
          <a:xfrm>
            <a:off x="7486116" y="938040"/>
            <a:ext cx="3478138" cy="109585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01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CF2980-2B39-66F1-B599-481DF7DA43B5}"/>
              </a:ext>
            </a:extLst>
          </p:cNvPr>
          <p:cNvPicPr>
            <a:picLocks noChangeAspect="1"/>
          </p:cNvPicPr>
          <p:nvPr/>
        </p:nvPicPr>
        <p:blipFill>
          <a:blip r:embed="rId2"/>
          <a:stretch>
            <a:fillRect/>
          </a:stretch>
        </p:blipFill>
        <p:spPr>
          <a:xfrm>
            <a:off x="456645" y="873312"/>
            <a:ext cx="3469307" cy="4276680"/>
          </a:xfrm>
          <a:prstGeom prst="rect">
            <a:avLst/>
          </a:prstGeom>
          <a:ln w="25400">
            <a:solidFill>
              <a:schemeClr val="tx1"/>
            </a:solidFill>
          </a:ln>
        </p:spPr>
      </p:pic>
      <p:sp>
        <p:nvSpPr>
          <p:cNvPr id="4" name="TextBox 3">
            <a:extLst>
              <a:ext uri="{FF2B5EF4-FFF2-40B4-BE49-F238E27FC236}">
                <a16:creationId xmlns:a16="http://schemas.microsoft.com/office/drawing/2014/main" id="{30243CF3-48FB-5D81-118E-449251255319}"/>
              </a:ext>
            </a:extLst>
          </p:cNvPr>
          <p:cNvSpPr txBox="1"/>
          <p:nvPr/>
        </p:nvSpPr>
        <p:spPr>
          <a:xfrm>
            <a:off x="456645" y="427290"/>
            <a:ext cx="3858981" cy="369332"/>
          </a:xfrm>
          <a:prstGeom prst="rect">
            <a:avLst/>
          </a:prstGeom>
          <a:noFill/>
        </p:spPr>
        <p:txBody>
          <a:bodyPr wrap="square" rtlCol="0">
            <a:spAutoFit/>
          </a:bodyPr>
          <a:lstStyle/>
          <a:p>
            <a:r>
              <a:rPr lang="en-US" dirty="0"/>
              <a:t>Internal Search - Telegram</a:t>
            </a:r>
          </a:p>
        </p:txBody>
      </p:sp>
      <p:sp>
        <p:nvSpPr>
          <p:cNvPr id="2" name="TextBox 1">
            <a:extLst>
              <a:ext uri="{FF2B5EF4-FFF2-40B4-BE49-F238E27FC236}">
                <a16:creationId xmlns:a16="http://schemas.microsoft.com/office/drawing/2014/main" id="{313920E2-26D3-47C4-F591-3322DB498785}"/>
              </a:ext>
            </a:extLst>
          </p:cNvPr>
          <p:cNvSpPr txBox="1"/>
          <p:nvPr/>
        </p:nvSpPr>
        <p:spPr>
          <a:xfrm>
            <a:off x="456645" y="5292436"/>
            <a:ext cx="3219428" cy="923330"/>
          </a:xfrm>
          <a:prstGeom prst="rect">
            <a:avLst/>
          </a:prstGeom>
          <a:noFill/>
        </p:spPr>
        <p:txBody>
          <a:bodyPr wrap="square" rtlCol="0">
            <a:spAutoFit/>
          </a:bodyPr>
          <a:lstStyle/>
          <a:p>
            <a:r>
              <a:rPr lang="en-US" dirty="0"/>
              <a:t>Using Bots can be helpful but think about who owns the bot.</a:t>
            </a:r>
          </a:p>
        </p:txBody>
      </p:sp>
      <p:pic>
        <p:nvPicPr>
          <p:cNvPr id="9" name="Picture 8">
            <a:extLst>
              <a:ext uri="{FF2B5EF4-FFF2-40B4-BE49-F238E27FC236}">
                <a16:creationId xmlns:a16="http://schemas.microsoft.com/office/drawing/2014/main" id="{E82DD997-58B5-AE2B-11C3-BC6F9E79AC16}"/>
              </a:ext>
            </a:extLst>
          </p:cNvPr>
          <p:cNvPicPr>
            <a:picLocks noChangeAspect="1"/>
          </p:cNvPicPr>
          <p:nvPr/>
        </p:nvPicPr>
        <p:blipFill>
          <a:blip r:embed="rId3"/>
          <a:stretch>
            <a:fillRect/>
          </a:stretch>
        </p:blipFill>
        <p:spPr>
          <a:xfrm>
            <a:off x="8032439" y="611956"/>
            <a:ext cx="3624200" cy="5748150"/>
          </a:xfrm>
          <a:prstGeom prst="rect">
            <a:avLst/>
          </a:prstGeom>
        </p:spPr>
      </p:pic>
      <p:pic>
        <p:nvPicPr>
          <p:cNvPr id="11" name="Picture 10">
            <a:extLst>
              <a:ext uri="{FF2B5EF4-FFF2-40B4-BE49-F238E27FC236}">
                <a16:creationId xmlns:a16="http://schemas.microsoft.com/office/drawing/2014/main" id="{A956ACC3-E682-D9C7-05C6-A2FEAC0AEBA2}"/>
              </a:ext>
            </a:extLst>
          </p:cNvPr>
          <p:cNvPicPr>
            <a:picLocks noChangeAspect="1"/>
          </p:cNvPicPr>
          <p:nvPr/>
        </p:nvPicPr>
        <p:blipFill>
          <a:blip r:embed="rId4"/>
          <a:stretch>
            <a:fillRect/>
          </a:stretch>
        </p:blipFill>
        <p:spPr>
          <a:xfrm>
            <a:off x="4007748" y="611956"/>
            <a:ext cx="3942895" cy="5318323"/>
          </a:xfrm>
          <a:prstGeom prst="rect">
            <a:avLst/>
          </a:prstGeom>
        </p:spPr>
      </p:pic>
    </p:spTree>
    <p:extLst>
      <p:ext uri="{BB962C8B-B14F-4D97-AF65-F5344CB8AC3E}">
        <p14:creationId xmlns:p14="http://schemas.microsoft.com/office/powerpoint/2010/main" val="1983130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10;&#10;Description automatically generated">
            <a:extLst>
              <a:ext uri="{FF2B5EF4-FFF2-40B4-BE49-F238E27FC236}">
                <a16:creationId xmlns:a16="http://schemas.microsoft.com/office/drawing/2014/main" id="{E2E17F99-C6D4-8235-B406-1691335B37D2}"/>
              </a:ext>
            </a:extLst>
          </p:cNvPr>
          <p:cNvPicPr>
            <a:picLocks noChangeAspect="1"/>
          </p:cNvPicPr>
          <p:nvPr/>
        </p:nvPicPr>
        <p:blipFill>
          <a:blip r:embed="rId2"/>
          <a:stretch>
            <a:fillRect/>
          </a:stretch>
        </p:blipFill>
        <p:spPr>
          <a:xfrm>
            <a:off x="1406827" y="803063"/>
            <a:ext cx="9378346" cy="5251874"/>
          </a:xfrm>
          <a:prstGeom prst="rect">
            <a:avLst/>
          </a:prstGeom>
        </p:spPr>
      </p:pic>
      <p:sp>
        <p:nvSpPr>
          <p:cNvPr id="3" name="Rectangle 2">
            <a:extLst>
              <a:ext uri="{FF2B5EF4-FFF2-40B4-BE49-F238E27FC236}">
                <a16:creationId xmlns:a16="http://schemas.microsoft.com/office/drawing/2014/main" id="{BD0BC0F8-5767-200E-2F51-FA2CFD918893}"/>
              </a:ext>
            </a:extLst>
          </p:cNvPr>
          <p:cNvSpPr/>
          <p:nvPr/>
        </p:nvSpPr>
        <p:spPr>
          <a:xfrm>
            <a:off x="1666430" y="2615013"/>
            <a:ext cx="1068224" cy="153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34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3FED780B-BC45-BD5A-C997-B554DAB160FA}"/>
              </a:ext>
            </a:extLst>
          </p:cNvPr>
          <p:cNvPicPr>
            <a:picLocks noChangeAspect="1"/>
          </p:cNvPicPr>
          <p:nvPr/>
        </p:nvPicPr>
        <p:blipFill>
          <a:blip r:embed="rId2"/>
          <a:stretch>
            <a:fillRect/>
          </a:stretch>
        </p:blipFill>
        <p:spPr>
          <a:xfrm>
            <a:off x="5773282" y="3323992"/>
            <a:ext cx="5943600" cy="2983230"/>
          </a:xfrm>
          <a:prstGeom prst="rect">
            <a:avLst/>
          </a:prstGeom>
        </p:spPr>
      </p:pic>
      <p:sp>
        <p:nvSpPr>
          <p:cNvPr id="7" name="TextBox 6">
            <a:extLst>
              <a:ext uri="{FF2B5EF4-FFF2-40B4-BE49-F238E27FC236}">
                <a16:creationId xmlns:a16="http://schemas.microsoft.com/office/drawing/2014/main" id="{62CCED70-1D8D-F5AB-0313-2DB745A4E473}"/>
              </a:ext>
            </a:extLst>
          </p:cNvPr>
          <p:cNvSpPr txBox="1"/>
          <p:nvPr/>
        </p:nvSpPr>
        <p:spPr>
          <a:xfrm>
            <a:off x="423746" y="3323992"/>
            <a:ext cx="5174166" cy="2519151"/>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What’s app:+44 7418 601429</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email: </a:t>
            </a:r>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deepmarketplug@protonmail.com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Telegram: @validdocumentpro</a:t>
            </a:r>
          </a:p>
          <a:p>
            <a:pPr marL="285750" marR="0" indent="-285750">
              <a:lnSpc>
                <a:spcPct val="107000"/>
              </a:lnSpc>
              <a:spcBef>
                <a:spcPts val="0"/>
              </a:spcBef>
              <a:spcAft>
                <a:spcPts val="800"/>
              </a:spcAft>
              <a:buFont typeface="Arial" panose="020B060402020202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Wickr</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validdocumentpr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website…http://zkxvemrksvvwups4zlizjkzafntbfhd6w7w7mmjqpwrbolamlhhwyxad.onion/ </a:t>
            </a:r>
            <a:endParaRPr lang="en-US" dirty="0"/>
          </a:p>
        </p:txBody>
      </p:sp>
      <p:pic>
        <p:nvPicPr>
          <p:cNvPr id="8" name="Picture 7" descr="A screenshot of a phone&#10;&#10;Description automatically generated with medium confidence">
            <a:extLst>
              <a:ext uri="{FF2B5EF4-FFF2-40B4-BE49-F238E27FC236}">
                <a16:creationId xmlns:a16="http://schemas.microsoft.com/office/drawing/2014/main" id="{B7C56E27-74E7-B67C-D9CA-0BD4F5962E06}"/>
              </a:ext>
            </a:extLst>
          </p:cNvPr>
          <p:cNvPicPr>
            <a:picLocks noChangeAspect="1"/>
          </p:cNvPicPr>
          <p:nvPr/>
        </p:nvPicPr>
        <p:blipFill>
          <a:blip r:embed="rId4"/>
          <a:stretch>
            <a:fillRect/>
          </a:stretch>
        </p:blipFill>
        <p:spPr>
          <a:xfrm>
            <a:off x="8584234" y="384834"/>
            <a:ext cx="3132648" cy="3596152"/>
          </a:xfrm>
          <a:prstGeom prst="rect">
            <a:avLst/>
          </a:prstGeom>
        </p:spPr>
      </p:pic>
      <p:sp>
        <p:nvSpPr>
          <p:cNvPr id="10" name="TextBox 9">
            <a:extLst>
              <a:ext uri="{FF2B5EF4-FFF2-40B4-BE49-F238E27FC236}">
                <a16:creationId xmlns:a16="http://schemas.microsoft.com/office/drawing/2014/main" id="{DB6E470A-41D0-C16F-1F50-621553C49072}"/>
              </a:ext>
            </a:extLst>
          </p:cNvPr>
          <p:cNvSpPr txBox="1"/>
          <p:nvPr/>
        </p:nvSpPr>
        <p:spPr>
          <a:xfrm>
            <a:off x="401444" y="479502"/>
            <a:ext cx="4148254" cy="369332"/>
          </a:xfrm>
          <a:prstGeom prst="rect">
            <a:avLst/>
          </a:prstGeom>
          <a:noFill/>
        </p:spPr>
        <p:txBody>
          <a:bodyPr wrap="square" rtlCol="0">
            <a:spAutoFit/>
          </a:bodyPr>
          <a:lstStyle/>
          <a:p>
            <a:r>
              <a:rPr lang="en-US" dirty="0"/>
              <a:t>OSINT profile</a:t>
            </a:r>
          </a:p>
        </p:txBody>
      </p:sp>
    </p:spTree>
    <p:extLst>
      <p:ext uri="{BB962C8B-B14F-4D97-AF65-F5344CB8AC3E}">
        <p14:creationId xmlns:p14="http://schemas.microsoft.com/office/powerpoint/2010/main" val="10637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54BAA-9237-4B5D-950A-AE79A312C449}"/>
              </a:ext>
            </a:extLst>
          </p:cNvPr>
          <p:cNvSpPr>
            <a:spLocks noGrp="1"/>
          </p:cNvSpPr>
          <p:nvPr>
            <p:ph type="title"/>
          </p:nvPr>
        </p:nvSpPr>
        <p:spPr>
          <a:xfrm>
            <a:off x="7553265" y="3945671"/>
            <a:ext cx="2457635" cy="1179693"/>
          </a:xfrm>
        </p:spPr>
        <p:txBody>
          <a:bodyPr/>
          <a:lstStyle/>
          <a:p>
            <a:r>
              <a:rPr lang="en-US" dirty="0"/>
              <a:t>WHOAMI</a:t>
            </a:r>
          </a:p>
        </p:txBody>
      </p:sp>
      <p:pic>
        <p:nvPicPr>
          <p:cNvPr id="5" name="Picture 4">
            <a:extLst>
              <a:ext uri="{FF2B5EF4-FFF2-40B4-BE49-F238E27FC236}">
                <a16:creationId xmlns:a16="http://schemas.microsoft.com/office/drawing/2014/main" id="{D03E1032-160F-4F52-B791-3BE2F73C7138}"/>
              </a:ext>
            </a:extLst>
          </p:cNvPr>
          <p:cNvPicPr>
            <a:picLocks noChangeAspect="1"/>
          </p:cNvPicPr>
          <p:nvPr/>
        </p:nvPicPr>
        <p:blipFill>
          <a:blip r:embed="rId2"/>
          <a:stretch>
            <a:fillRect/>
          </a:stretch>
        </p:blipFill>
        <p:spPr>
          <a:xfrm>
            <a:off x="6840129" y="439870"/>
            <a:ext cx="3997752" cy="1080825"/>
          </a:xfrm>
          <a:prstGeom prst="rect">
            <a:avLst/>
          </a:prstGeom>
          <a:ln w="25400">
            <a:solidFill>
              <a:schemeClr val="tx1"/>
            </a:solidFill>
          </a:ln>
        </p:spPr>
      </p:pic>
      <p:pic>
        <p:nvPicPr>
          <p:cNvPr id="6" name="Picture 5">
            <a:extLst>
              <a:ext uri="{FF2B5EF4-FFF2-40B4-BE49-F238E27FC236}">
                <a16:creationId xmlns:a16="http://schemas.microsoft.com/office/drawing/2014/main" id="{8EDB43F3-38C6-4475-AE1F-5FDDC5C1F55A}"/>
              </a:ext>
            </a:extLst>
          </p:cNvPr>
          <p:cNvPicPr>
            <a:picLocks noChangeAspect="1"/>
          </p:cNvPicPr>
          <p:nvPr/>
        </p:nvPicPr>
        <p:blipFill>
          <a:blip r:embed="rId3"/>
          <a:stretch>
            <a:fillRect/>
          </a:stretch>
        </p:blipFill>
        <p:spPr>
          <a:xfrm>
            <a:off x="7568939" y="4763365"/>
            <a:ext cx="2540131" cy="1619333"/>
          </a:xfrm>
          <a:prstGeom prst="rect">
            <a:avLst/>
          </a:prstGeom>
        </p:spPr>
      </p:pic>
      <p:pic>
        <p:nvPicPr>
          <p:cNvPr id="7" name="Picture 6" descr="A picture containing wheel, transport&#10;&#10;Description automatically generated">
            <a:extLst>
              <a:ext uri="{FF2B5EF4-FFF2-40B4-BE49-F238E27FC236}">
                <a16:creationId xmlns:a16="http://schemas.microsoft.com/office/drawing/2014/main" id="{D70FEE61-6445-4E52-AC51-ACCD62262B16}"/>
              </a:ext>
            </a:extLst>
          </p:cNvPr>
          <p:cNvPicPr>
            <a:picLocks noChangeAspect="1"/>
          </p:cNvPicPr>
          <p:nvPr/>
        </p:nvPicPr>
        <p:blipFill rotWithShape="1">
          <a:blip r:embed="rId4"/>
          <a:srcRect l="-70" t="25152" b="23412"/>
          <a:stretch/>
        </p:blipFill>
        <p:spPr>
          <a:xfrm>
            <a:off x="5836250" y="1640638"/>
            <a:ext cx="2524222" cy="2667031"/>
          </a:xfrm>
          <a:prstGeom prst="rect">
            <a:avLst/>
          </a:prstGeom>
        </p:spPr>
      </p:pic>
      <p:pic>
        <p:nvPicPr>
          <p:cNvPr id="8" name="Picture 7" descr="A close up of a sign&#10;&#10;Description automatically generated">
            <a:extLst>
              <a:ext uri="{FF2B5EF4-FFF2-40B4-BE49-F238E27FC236}">
                <a16:creationId xmlns:a16="http://schemas.microsoft.com/office/drawing/2014/main" id="{184F4872-1279-457E-A976-EA807CCBE547}"/>
              </a:ext>
            </a:extLst>
          </p:cNvPr>
          <p:cNvPicPr>
            <a:picLocks noChangeAspect="1"/>
          </p:cNvPicPr>
          <p:nvPr/>
        </p:nvPicPr>
        <p:blipFill rotWithShape="1">
          <a:blip r:embed="rId5"/>
          <a:srcRect l="28247" t="38" r="20470"/>
          <a:stretch/>
        </p:blipFill>
        <p:spPr>
          <a:xfrm rot="5400000">
            <a:off x="9134717" y="1709614"/>
            <a:ext cx="2667031" cy="2529078"/>
          </a:xfrm>
          <a:prstGeom prst="rect">
            <a:avLst/>
          </a:prstGeom>
        </p:spPr>
      </p:pic>
      <p:pic>
        <p:nvPicPr>
          <p:cNvPr id="12" name="Picture 11">
            <a:extLst>
              <a:ext uri="{FF2B5EF4-FFF2-40B4-BE49-F238E27FC236}">
                <a16:creationId xmlns:a16="http://schemas.microsoft.com/office/drawing/2014/main" id="{2FD16267-F1A0-45D0-8E21-7AF5D5BAAF8E}"/>
              </a:ext>
            </a:extLst>
          </p:cNvPr>
          <p:cNvPicPr>
            <a:picLocks noChangeAspect="1"/>
          </p:cNvPicPr>
          <p:nvPr/>
        </p:nvPicPr>
        <p:blipFill>
          <a:blip r:embed="rId6"/>
          <a:stretch>
            <a:fillRect/>
          </a:stretch>
        </p:blipFill>
        <p:spPr>
          <a:xfrm>
            <a:off x="459228" y="4763365"/>
            <a:ext cx="5315407" cy="1612386"/>
          </a:xfrm>
          <a:prstGeom prst="rect">
            <a:avLst/>
          </a:prstGeom>
        </p:spPr>
      </p:pic>
      <p:pic>
        <p:nvPicPr>
          <p:cNvPr id="13" name="Picture 12">
            <a:extLst>
              <a:ext uri="{FF2B5EF4-FFF2-40B4-BE49-F238E27FC236}">
                <a16:creationId xmlns:a16="http://schemas.microsoft.com/office/drawing/2014/main" id="{46AF593A-A5F4-1B2D-AD03-6A88B3B0B1CA}"/>
              </a:ext>
            </a:extLst>
          </p:cNvPr>
          <p:cNvPicPr>
            <a:picLocks noChangeAspect="1"/>
          </p:cNvPicPr>
          <p:nvPr/>
        </p:nvPicPr>
        <p:blipFill>
          <a:blip r:embed="rId7"/>
          <a:stretch>
            <a:fillRect/>
          </a:stretch>
        </p:blipFill>
        <p:spPr>
          <a:xfrm>
            <a:off x="459227" y="439870"/>
            <a:ext cx="5315407" cy="4308835"/>
          </a:xfrm>
          <a:prstGeom prst="rect">
            <a:avLst/>
          </a:prstGeom>
        </p:spPr>
      </p:pic>
    </p:spTree>
    <p:extLst>
      <p:ext uri="{BB962C8B-B14F-4D97-AF65-F5344CB8AC3E}">
        <p14:creationId xmlns:p14="http://schemas.microsoft.com/office/powerpoint/2010/main" val="2212981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B4776D-21AA-9111-55D1-0B3393E5D463}"/>
              </a:ext>
            </a:extLst>
          </p:cNvPr>
          <p:cNvSpPr txBox="1"/>
          <p:nvPr/>
        </p:nvSpPr>
        <p:spPr>
          <a:xfrm>
            <a:off x="401444" y="479502"/>
            <a:ext cx="4148254" cy="369332"/>
          </a:xfrm>
          <a:prstGeom prst="rect">
            <a:avLst/>
          </a:prstGeom>
          <a:noFill/>
        </p:spPr>
        <p:txBody>
          <a:bodyPr wrap="square" rtlCol="0">
            <a:spAutoFit/>
          </a:bodyPr>
          <a:lstStyle/>
          <a:p>
            <a:r>
              <a:rPr lang="en-US" dirty="0"/>
              <a:t>OSINT profile</a:t>
            </a:r>
          </a:p>
        </p:txBody>
      </p:sp>
      <p:pic>
        <p:nvPicPr>
          <p:cNvPr id="5" name="Picture 4" descr="Text&#10;&#10;Description automatically generated">
            <a:extLst>
              <a:ext uri="{FF2B5EF4-FFF2-40B4-BE49-F238E27FC236}">
                <a16:creationId xmlns:a16="http://schemas.microsoft.com/office/drawing/2014/main" id="{32B31893-5E00-D2FD-B9A9-638F800A844F}"/>
              </a:ext>
            </a:extLst>
          </p:cNvPr>
          <p:cNvPicPr>
            <a:picLocks noChangeAspect="1"/>
          </p:cNvPicPr>
          <p:nvPr/>
        </p:nvPicPr>
        <p:blipFill>
          <a:blip r:embed="rId2"/>
          <a:stretch>
            <a:fillRect/>
          </a:stretch>
        </p:blipFill>
        <p:spPr>
          <a:xfrm>
            <a:off x="401444" y="848834"/>
            <a:ext cx="5054556" cy="3199059"/>
          </a:xfrm>
          <a:prstGeom prst="rect">
            <a:avLst/>
          </a:prstGeom>
          <a:ln w="25400">
            <a:solidFill>
              <a:schemeClr val="tx1"/>
            </a:solidFill>
          </a:ln>
        </p:spPr>
      </p:pic>
      <p:pic>
        <p:nvPicPr>
          <p:cNvPr id="7" name="Picture 6" descr="Graphical user interface, text, application, email&#10;&#10;Description automatically generated">
            <a:extLst>
              <a:ext uri="{FF2B5EF4-FFF2-40B4-BE49-F238E27FC236}">
                <a16:creationId xmlns:a16="http://schemas.microsoft.com/office/drawing/2014/main" id="{1EB01A93-275B-C467-2254-15C29AF06AC5}"/>
              </a:ext>
            </a:extLst>
          </p:cNvPr>
          <p:cNvPicPr>
            <a:picLocks noChangeAspect="1"/>
          </p:cNvPicPr>
          <p:nvPr/>
        </p:nvPicPr>
        <p:blipFill>
          <a:blip r:embed="rId3"/>
          <a:stretch>
            <a:fillRect/>
          </a:stretch>
        </p:blipFill>
        <p:spPr>
          <a:xfrm>
            <a:off x="5639414" y="406988"/>
            <a:ext cx="6151142" cy="6044024"/>
          </a:xfrm>
          <a:prstGeom prst="rect">
            <a:avLst/>
          </a:prstGeom>
        </p:spPr>
      </p:pic>
      <p:pic>
        <p:nvPicPr>
          <p:cNvPr id="9" name="Picture 8" descr="A screenshot of a computer screen&#10;&#10;Description automatically generated with medium confidence">
            <a:extLst>
              <a:ext uri="{FF2B5EF4-FFF2-40B4-BE49-F238E27FC236}">
                <a16:creationId xmlns:a16="http://schemas.microsoft.com/office/drawing/2014/main" id="{24916A92-E8FB-DC28-0E19-6064AEE485C4}"/>
              </a:ext>
            </a:extLst>
          </p:cNvPr>
          <p:cNvPicPr>
            <a:picLocks noChangeAspect="1"/>
          </p:cNvPicPr>
          <p:nvPr/>
        </p:nvPicPr>
        <p:blipFill>
          <a:blip r:embed="rId4"/>
          <a:stretch>
            <a:fillRect/>
          </a:stretch>
        </p:blipFill>
        <p:spPr>
          <a:xfrm>
            <a:off x="1038009" y="792527"/>
            <a:ext cx="3781425" cy="5658485"/>
          </a:xfrm>
          <a:prstGeom prst="rect">
            <a:avLst/>
          </a:prstGeom>
        </p:spPr>
      </p:pic>
    </p:spTree>
    <p:extLst>
      <p:ext uri="{BB962C8B-B14F-4D97-AF65-F5344CB8AC3E}">
        <p14:creationId xmlns:p14="http://schemas.microsoft.com/office/powerpoint/2010/main" val="248687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88385FD3-DA49-B7B2-E596-F13DC6AEE7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9" name="Rectangle 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4CA74-6C5E-E2D1-8B00-D6D212033486}"/>
              </a:ext>
            </a:extLst>
          </p:cNvPr>
          <p:cNvSpPr>
            <a:spLocks noGrp="1"/>
          </p:cNvSpPr>
          <p:nvPr>
            <p:ph type="ctrTitle"/>
          </p:nvPr>
        </p:nvSpPr>
        <p:spPr>
          <a:xfrm>
            <a:off x="643466" y="643467"/>
            <a:ext cx="5452529" cy="3569242"/>
          </a:xfrm>
        </p:spPr>
        <p:txBody>
          <a:bodyPr anchor="t">
            <a:normAutofit/>
          </a:bodyPr>
          <a:lstStyle/>
          <a:p>
            <a:pPr algn="l"/>
            <a:r>
              <a:rPr lang="en-US" sz="6000">
                <a:solidFill>
                  <a:schemeClr val="bg1"/>
                </a:solidFill>
              </a:rPr>
              <a:t>Discord</a:t>
            </a:r>
          </a:p>
        </p:txBody>
      </p:sp>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48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FDD29-3611-2FD3-80D2-58C53122399E}"/>
              </a:ext>
            </a:extLst>
          </p:cNvPr>
          <p:cNvSpPr txBox="1"/>
          <p:nvPr/>
        </p:nvSpPr>
        <p:spPr>
          <a:xfrm>
            <a:off x="692209" y="649480"/>
            <a:ext cx="5512038" cy="369332"/>
          </a:xfrm>
          <a:prstGeom prst="rect">
            <a:avLst/>
          </a:prstGeom>
          <a:noFill/>
        </p:spPr>
        <p:txBody>
          <a:bodyPr wrap="square" rtlCol="0">
            <a:spAutoFit/>
          </a:bodyPr>
          <a:lstStyle/>
          <a:p>
            <a:r>
              <a:rPr lang="en-US" dirty="0"/>
              <a:t>How do we track the servers we want to review?</a:t>
            </a:r>
          </a:p>
        </p:txBody>
      </p:sp>
      <p:sp>
        <p:nvSpPr>
          <p:cNvPr id="3" name="TextBox 2">
            <a:extLst>
              <a:ext uri="{FF2B5EF4-FFF2-40B4-BE49-F238E27FC236}">
                <a16:creationId xmlns:a16="http://schemas.microsoft.com/office/drawing/2014/main" id="{058009BB-BBA9-DF4F-4D44-43542AE32984}"/>
              </a:ext>
            </a:extLst>
          </p:cNvPr>
          <p:cNvSpPr txBox="1"/>
          <p:nvPr/>
        </p:nvSpPr>
        <p:spPr>
          <a:xfrm>
            <a:off x="692209" y="1632247"/>
            <a:ext cx="6999006" cy="3782767"/>
          </a:xfrm>
          <a:prstGeom prst="rect">
            <a:avLst/>
          </a:prstGeom>
          <a:noFill/>
        </p:spPr>
        <p:txBody>
          <a:bodyPr wrap="square" rtlCol="0">
            <a:spAutoFit/>
          </a:bodyPr>
          <a:lstStyle/>
          <a:p>
            <a:pPr>
              <a:lnSpc>
                <a:spcPct val="150000"/>
              </a:lnSpc>
            </a:pPr>
            <a:r>
              <a:rPr lang="en-US" dirty="0"/>
              <a:t>How Discord creates its servers:</a:t>
            </a:r>
          </a:p>
          <a:p>
            <a:pPr marL="285750" indent="-285750">
              <a:lnSpc>
                <a:spcPct val="150000"/>
              </a:lnSpc>
              <a:buFont typeface="Arial" panose="020B0604020202020204" pitchFamily="34" charset="0"/>
              <a:buChar char="•"/>
            </a:pPr>
            <a:r>
              <a:rPr lang="en-US" dirty="0"/>
              <a:t>Logging into the network is the Heartbeat</a:t>
            </a:r>
          </a:p>
          <a:p>
            <a:pPr marL="285750" indent="-285750">
              <a:lnSpc>
                <a:spcPct val="150000"/>
              </a:lnSpc>
              <a:buFont typeface="Arial" panose="020B0604020202020204" pitchFamily="34" charset="0"/>
              <a:buChar char="•"/>
            </a:pPr>
            <a:r>
              <a:rPr lang="en-US" dirty="0"/>
              <a:t>The guild ID  is the server that you are joining</a:t>
            </a:r>
          </a:p>
          <a:p>
            <a:pPr marL="285750" indent="-285750">
              <a:lnSpc>
                <a:spcPct val="150000"/>
              </a:lnSpc>
              <a:buFont typeface="Arial" panose="020B0604020202020204" pitchFamily="34" charset="0"/>
              <a:buChar char="•"/>
            </a:pPr>
            <a:r>
              <a:rPr lang="en-US" dirty="0"/>
              <a:t>The Channel ID is the channel that you are viewing</a:t>
            </a:r>
          </a:p>
          <a:p>
            <a:pPr marL="285750" indent="-285750">
              <a:lnSpc>
                <a:spcPct val="150000"/>
              </a:lnSpc>
              <a:buFont typeface="Arial" panose="020B0604020202020204" pitchFamily="34" charset="0"/>
              <a:buChar char="•"/>
            </a:pPr>
            <a:r>
              <a:rPr lang="en-US" dirty="0"/>
              <a:t>The message ID is the message that you are writing or looking at.</a:t>
            </a:r>
          </a:p>
          <a:p>
            <a:pPr marL="742950" lvl="1" indent="-285750">
              <a:lnSpc>
                <a:spcPct val="150000"/>
              </a:lnSpc>
              <a:buFont typeface="Arial" panose="020B0604020202020204" pitchFamily="34" charset="0"/>
              <a:buChar char="•"/>
            </a:pPr>
            <a:r>
              <a:rPr lang="en-US" dirty="0"/>
              <a:t>Why this is important? These are events and not text. </a:t>
            </a:r>
          </a:p>
          <a:p>
            <a:pPr marL="742950" lvl="1" indent="-285750">
              <a:lnSpc>
                <a:spcPct val="150000"/>
              </a:lnSpc>
              <a:buFont typeface="Arial" panose="020B0604020202020204" pitchFamily="34" charset="0"/>
              <a:buChar char="•"/>
            </a:pPr>
            <a:r>
              <a:rPr lang="en-US" dirty="0"/>
              <a:t>You can reply to a message in thread, and it is part of that message ID. </a:t>
            </a:r>
          </a:p>
        </p:txBody>
      </p:sp>
    </p:spTree>
    <p:extLst>
      <p:ext uri="{BB962C8B-B14F-4D97-AF65-F5344CB8AC3E}">
        <p14:creationId xmlns:p14="http://schemas.microsoft.com/office/powerpoint/2010/main" val="2627247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79D34C-D4DF-F770-328B-7FC09E34477C}"/>
              </a:ext>
            </a:extLst>
          </p:cNvPr>
          <p:cNvSpPr txBox="1"/>
          <p:nvPr/>
        </p:nvSpPr>
        <p:spPr>
          <a:xfrm>
            <a:off x="461472" y="478565"/>
            <a:ext cx="4272898" cy="369332"/>
          </a:xfrm>
          <a:prstGeom prst="rect">
            <a:avLst/>
          </a:prstGeom>
          <a:noFill/>
        </p:spPr>
        <p:txBody>
          <a:bodyPr wrap="square" rtlCol="0">
            <a:spAutoFit/>
          </a:bodyPr>
          <a:lstStyle/>
          <a:p>
            <a:r>
              <a:rPr lang="en-US" dirty="0"/>
              <a:t>What value can we get out of Discord? </a:t>
            </a:r>
          </a:p>
        </p:txBody>
      </p:sp>
      <p:sp>
        <p:nvSpPr>
          <p:cNvPr id="4" name="TextBox 3">
            <a:extLst>
              <a:ext uri="{FF2B5EF4-FFF2-40B4-BE49-F238E27FC236}">
                <a16:creationId xmlns:a16="http://schemas.microsoft.com/office/drawing/2014/main" id="{60F7D7CD-BBDB-5121-963A-9DBE78F86028}"/>
              </a:ext>
            </a:extLst>
          </p:cNvPr>
          <p:cNvSpPr txBox="1"/>
          <p:nvPr/>
        </p:nvSpPr>
        <p:spPr>
          <a:xfrm>
            <a:off x="564022" y="770985"/>
            <a:ext cx="9212367" cy="5444760"/>
          </a:xfrm>
          <a:prstGeom prst="rect">
            <a:avLst/>
          </a:prstGeom>
          <a:noFill/>
        </p:spPr>
        <p:txBody>
          <a:bodyPr wrap="square" rtlCol="0">
            <a:spAutoFit/>
          </a:bodyPr>
          <a:lstStyle/>
          <a:p>
            <a:pPr>
              <a:lnSpc>
                <a:spcPct val="150000"/>
              </a:lnSpc>
            </a:pPr>
            <a:r>
              <a:rPr lang="en-US" dirty="0"/>
              <a:t>Information points to capture from Discord:</a:t>
            </a:r>
          </a:p>
          <a:p>
            <a:pPr marL="285750" indent="-285750">
              <a:lnSpc>
                <a:spcPct val="150000"/>
              </a:lnSpc>
              <a:buFont typeface="Arial" panose="020B0604020202020204" pitchFamily="34" charset="0"/>
              <a:buChar char="•"/>
            </a:pPr>
            <a:r>
              <a:rPr lang="en-US" dirty="0"/>
              <a:t>Username</a:t>
            </a:r>
          </a:p>
          <a:p>
            <a:pPr marL="285750" indent="-285750">
              <a:lnSpc>
                <a:spcPct val="150000"/>
              </a:lnSpc>
              <a:buFont typeface="Arial" panose="020B0604020202020204" pitchFamily="34" charset="0"/>
              <a:buChar char="•"/>
            </a:pPr>
            <a:r>
              <a:rPr lang="en-US" dirty="0"/>
              <a:t>Discriminator</a:t>
            </a:r>
          </a:p>
          <a:p>
            <a:pPr marL="285750" indent="-285750">
              <a:lnSpc>
                <a:spcPct val="150000"/>
              </a:lnSpc>
              <a:buFont typeface="Arial" panose="020B0604020202020204" pitchFamily="34" charset="0"/>
              <a:buChar char="•"/>
            </a:pPr>
            <a:r>
              <a:rPr lang="en-US" dirty="0"/>
              <a:t>Discord ID – possibly the most important</a:t>
            </a:r>
          </a:p>
          <a:p>
            <a:pPr marL="285750" indent="-285750">
              <a:lnSpc>
                <a:spcPct val="150000"/>
              </a:lnSpc>
              <a:buFont typeface="Arial" panose="020B0604020202020204" pitchFamily="34" charset="0"/>
              <a:buChar char="•"/>
            </a:pPr>
            <a:r>
              <a:rPr lang="en-US" dirty="0" err="1"/>
              <a:t>joined_at</a:t>
            </a:r>
            <a:endParaRPr lang="en-US" dirty="0"/>
          </a:p>
          <a:p>
            <a:pPr marL="285750" indent="-285750">
              <a:lnSpc>
                <a:spcPct val="150000"/>
              </a:lnSpc>
              <a:buFont typeface="Arial" panose="020B0604020202020204" pitchFamily="34" charset="0"/>
              <a:buChar char="•"/>
            </a:pPr>
            <a:r>
              <a:rPr lang="en-US" dirty="0"/>
              <a:t>Badges</a:t>
            </a:r>
          </a:p>
          <a:p>
            <a:pPr marL="285750" indent="-285750">
              <a:lnSpc>
                <a:spcPct val="150000"/>
              </a:lnSpc>
              <a:buFont typeface="Arial" panose="020B0604020202020204" pitchFamily="34" charset="0"/>
              <a:buChar char="•"/>
            </a:pPr>
            <a:r>
              <a:rPr lang="en-US" dirty="0"/>
              <a:t>Roles</a:t>
            </a:r>
          </a:p>
          <a:p>
            <a:pPr marL="285750" indent="-285750">
              <a:lnSpc>
                <a:spcPct val="150000"/>
              </a:lnSpc>
              <a:buFont typeface="Arial" panose="020B0604020202020204" pitchFamily="34" charset="0"/>
              <a:buChar char="•"/>
            </a:pPr>
            <a:r>
              <a:rPr lang="en-US" dirty="0"/>
              <a:t>status</a:t>
            </a:r>
          </a:p>
          <a:p>
            <a:pPr marL="285750" indent="-285750">
              <a:lnSpc>
                <a:spcPct val="150000"/>
              </a:lnSpc>
              <a:buFont typeface="Arial" panose="020B0604020202020204" pitchFamily="34" charset="0"/>
              <a:buChar char="•"/>
            </a:pPr>
            <a:r>
              <a:rPr lang="en-US" dirty="0" err="1"/>
              <a:t>Client_status</a:t>
            </a:r>
            <a:endParaRPr lang="en-US" dirty="0"/>
          </a:p>
          <a:p>
            <a:pPr marL="285750" indent="-285750">
              <a:lnSpc>
                <a:spcPct val="150000"/>
              </a:lnSpc>
              <a:buFont typeface="Arial" panose="020B0604020202020204" pitchFamily="34" charset="0"/>
              <a:buChar char="•"/>
            </a:pPr>
            <a:r>
              <a:rPr lang="en-US" dirty="0" err="1"/>
              <a:t>public_flags</a:t>
            </a:r>
            <a:endParaRPr lang="en-US" dirty="0"/>
          </a:p>
          <a:p>
            <a:pPr marL="285750" indent="-285750">
              <a:lnSpc>
                <a:spcPct val="150000"/>
              </a:lnSpc>
              <a:buFont typeface="Arial" panose="020B0604020202020204" pitchFamily="34" charset="0"/>
              <a:buChar char="•"/>
            </a:pPr>
            <a:r>
              <a:rPr lang="en-US" dirty="0"/>
              <a:t>Bot status</a:t>
            </a:r>
          </a:p>
          <a:p>
            <a:pPr marL="285750" indent="-285750">
              <a:lnSpc>
                <a:spcPct val="150000"/>
              </a:lnSpc>
              <a:buFont typeface="Arial" panose="020B0604020202020204" pitchFamily="34" charset="0"/>
              <a:buChar char="•"/>
            </a:pPr>
            <a:r>
              <a:rPr lang="en-US" dirty="0" err="1"/>
              <a:t>premium_since</a:t>
            </a:r>
            <a:endParaRPr lang="en-US" dirty="0"/>
          </a:p>
          <a:p>
            <a:pPr marL="285750" indent="-285750">
              <a:lnSpc>
                <a:spcPct val="150000"/>
              </a:lnSpc>
              <a:buFont typeface="Arial" panose="020B0604020202020204" pitchFamily="34" charset="0"/>
              <a:buChar char="•"/>
            </a:pPr>
            <a:r>
              <a:rPr lang="en-US" dirty="0"/>
              <a:t>Outside tasks (listening to </a:t>
            </a:r>
            <a:r>
              <a:rPr lang="en-US" dirty="0" err="1"/>
              <a:t>spotify</a:t>
            </a:r>
            <a:r>
              <a:rPr lang="en-US" dirty="0"/>
              <a:t>, playing $game, </a:t>
            </a:r>
            <a:r>
              <a:rPr lang="en-US" dirty="0" err="1"/>
              <a:t>etc</a:t>
            </a:r>
            <a:r>
              <a:rPr lang="en-US" dirty="0"/>
              <a:t>)</a:t>
            </a:r>
          </a:p>
        </p:txBody>
      </p:sp>
    </p:spTree>
    <p:extLst>
      <p:ext uri="{BB962C8B-B14F-4D97-AF65-F5344CB8AC3E}">
        <p14:creationId xmlns:p14="http://schemas.microsoft.com/office/powerpoint/2010/main" val="90218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F932EC-6821-89E6-1F9F-7D6DA08290FB}"/>
              </a:ext>
            </a:extLst>
          </p:cNvPr>
          <p:cNvSpPr txBox="1"/>
          <p:nvPr/>
        </p:nvSpPr>
        <p:spPr>
          <a:xfrm>
            <a:off x="495656" y="615297"/>
            <a:ext cx="5076202" cy="369332"/>
          </a:xfrm>
          <a:prstGeom prst="rect">
            <a:avLst/>
          </a:prstGeom>
          <a:noFill/>
        </p:spPr>
        <p:txBody>
          <a:bodyPr wrap="square" rtlCol="0">
            <a:spAutoFit/>
          </a:bodyPr>
          <a:lstStyle/>
          <a:p>
            <a:r>
              <a:rPr lang="en-US" dirty="0"/>
              <a:t>Discord basics </a:t>
            </a:r>
          </a:p>
        </p:txBody>
      </p:sp>
      <p:sp>
        <p:nvSpPr>
          <p:cNvPr id="3" name="TextBox 2">
            <a:extLst>
              <a:ext uri="{FF2B5EF4-FFF2-40B4-BE49-F238E27FC236}">
                <a16:creationId xmlns:a16="http://schemas.microsoft.com/office/drawing/2014/main" id="{FB925873-C85F-304D-D97B-AAB55CF2EDA0}"/>
              </a:ext>
            </a:extLst>
          </p:cNvPr>
          <p:cNvSpPr txBox="1"/>
          <p:nvPr/>
        </p:nvSpPr>
        <p:spPr>
          <a:xfrm>
            <a:off x="589660" y="1213503"/>
            <a:ext cx="10639514" cy="646331"/>
          </a:xfrm>
          <a:prstGeom prst="rect">
            <a:avLst/>
          </a:prstGeom>
          <a:noFill/>
        </p:spPr>
        <p:txBody>
          <a:bodyPr wrap="square" rtlCol="0">
            <a:spAutoFit/>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Discord,com</a:t>
            </a:r>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/channels/669772365751910401 {GUILD</a:t>
            </a:r>
            <a:r>
              <a:rPr lang="en-US" sz="1800" dirty="0">
                <a:effectLst/>
                <a:latin typeface="Calibri" panose="020F0502020204030204" pitchFamily="34" charset="0"/>
                <a:ea typeface="Calibri" panose="020F0502020204030204" pitchFamily="34" charset="0"/>
                <a:cs typeface="Times New Roman" panose="02020603050405020304" pitchFamily="18" charset="0"/>
              </a:rPr>
              <a:t> ID }/669772365751910404{CHANNEL ID}</a:t>
            </a:r>
          </a:p>
          <a:p>
            <a:endParaRPr lang="en-US" dirty="0"/>
          </a:p>
        </p:txBody>
      </p:sp>
      <p:cxnSp>
        <p:nvCxnSpPr>
          <p:cNvPr id="5" name="Straight Arrow Connector 4">
            <a:extLst>
              <a:ext uri="{FF2B5EF4-FFF2-40B4-BE49-F238E27FC236}">
                <a16:creationId xmlns:a16="http://schemas.microsoft.com/office/drawing/2014/main" id="{035ED89A-BE83-E38A-1F68-EA6A9AE204BD}"/>
              </a:ext>
            </a:extLst>
          </p:cNvPr>
          <p:cNvCxnSpPr/>
          <p:nvPr/>
        </p:nvCxnSpPr>
        <p:spPr>
          <a:xfrm flipV="1">
            <a:off x="1803163" y="1615155"/>
            <a:ext cx="1794616" cy="94858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ADAF5C51-FED1-4983-BC2D-6E2E3B428F6B}"/>
              </a:ext>
            </a:extLst>
          </p:cNvPr>
          <p:cNvCxnSpPr/>
          <p:nvPr/>
        </p:nvCxnSpPr>
        <p:spPr>
          <a:xfrm flipV="1">
            <a:off x="5691499" y="1536668"/>
            <a:ext cx="1546789" cy="15398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BE724706-D205-2DB5-2CE4-B9854F813A66}"/>
              </a:ext>
            </a:extLst>
          </p:cNvPr>
          <p:cNvPicPr>
            <a:picLocks noChangeAspect="1"/>
          </p:cNvPicPr>
          <p:nvPr/>
        </p:nvPicPr>
        <p:blipFill>
          <a:blip r:embed="rId3"/>
          <a:stretch>
            <a:fillRect/>
          </a:stretch>
        </p:blipFill>
        <p:spPr>
          <a:xfrm>
            <a:off x="495656" y="3076486"/>
            <a:ext cx="3929267" cy="3166217"/>
          </a:xfrm>
          <a:prstGeom prst="rect">
            <a:avLst/>
          </a:prstGeom>
        </p:spPr>
      </p:pic>
      <p:sp>
        <p:nvSpPr>
          <p:cNvPr id="10" name="TextBox 9">
            <a:extLst>
              <a:ext uri="{FF2B5EF4-FFF2-40B4-BE49-F238E27FC236}">
                <a16:creationId xmlns:a16="http://schemas.microsoft.com/office/drawing/2014/main" id="{C7716365-6C5F-989C-B14E-5C44E3D1AB79}"/>
              </a:ext>
            </a:extLst>
          </p:cNvPr>
          <p:cNvSpPr txBox="1"/>
          <p:nvPr/>
        </p:nvSpPr>
        <p:spPr>
          <a:xfrm>
            <a:off x="495656" y="2753320"/>
            <a:ext cx="2392822"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‘871965032802549770’</a:t>
            </a:r>
          </a:p>
          <a:p>
            <a:endParaRPr lang="en-US" dirty="0"/>
          </a:p>
        </p:txBody>
      </p:sp>
      <p:sp>
        <p:nvSpPr>
          <p:cNvPr id="11" name="TextBox 10">
            <a:extLst>
              <a:ext uri="{FF2B5EF4-FFF2-40B4-BE49-F238E27FC236}">
                <a16:creationId xmlns:a16="http://schemas.microsoft.com/office/drawing/2014/main" id="{4D5D4D8B-EEEC-2CD9-9D08-1028F605AC19}"/>
              </a:ext>
            </a:extLst>
          </p:cNvPr>
          <p:cNvSpPr txBox="1"/>
          <p:nvPr/>
        </p:nvSpPr>
        <p:spPr>
          <a:xfrm>
            <a:off x="5544799" y="2972361"/>
            <a:ext cx="6151545" cy="3040897"/>
          </a:xfrm>
          <a:prstGeom prst="rect">
            <a:avLst/>
          </a:prstGeom>
          <a:noFill/>
        </p:spPr>
        <p:txBody>
          <a:bodyPr wrap="square" rtlCol="0">
            <a:spAutoFit/>
          </a:bodyPr>
          <a:lstStyle/>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{'member': {'user': {'username': '</a:t>
            </a:r>
            <a:r>
              <a:rPr lang="en-US" sz="1400" dirty="0">
                <a:effectLst/>
                <a:latin typeface="Cambria Math" panose="02040503050406030204" pitchFamily="18" charset="0"/>
                <a:ea typeface="Calibri" panose="020F0502020204030204" pitchFamily="34" charset="0"/>
                <a:cs typeface="Cambria Math" panose="02040503050406030204" pitchFamily="18" charset="0"/>
              </a:rPr>
              <a:t>𝔎𝔢𝔦𝔫𝔓𝔲𝔩𝔩𝔢𝔯𝔪𝔞𝔫</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public_flags</a:t>
            </a:r>
            <a:r>
              <a:rPr lang="en-US" sz="1400" dirty="0">
                <a:effectLst/>
                <a:latin typeface="Calibri" panose="020F0502020204030204" pitchFamily="34" charset="0"/>
                <a:ea typeface="Calibri" panose="020F0502020204030204" pitchFamily="34" charset="0"/>
                <a:cs typeface="Times New Roman" panose="02020603050405020304" pitchFamily="18" charset="0"/>
              </a:rPr>
              <a:t>': 256, </a:t>
            </a:r>
            <a:r>
              <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'id</a:t>
            </a:r>
            <a:r>
              <a:rPr lang="en-US" sz="1400" dirty="0">
                <a:effectLst/>
                <a:latin typeface="Calibri" panose="020F0502020204030204" pitchFamily="34" charset="0"/>
                <a:ea typeface="Calibri" panose="020F0502020204030204" pitchFamily="34" charset="0"/>
                <a:cs typeface="Times New Roman" panose="02020603050405020304" pitchFamily="18" charset="0"/>
              </a:rPr>
              <a:t>': '645591282089066496', </a:t>
            </a:r>
            <a:r>
              <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'discriminator</a:t>
            </a:r>
            <a:r>
              <a:rPr lang="en-US" sz="1400" dirty="0">
                <a:effectLst/>
                <a:latin typeface="Calibri" panose="020F0502020204030204" pitchFamily="34" charset="0"/>
                <a:ea typeface="Calibri" panose="020F0502020204030204" pitchFamily="34" charset="0"/>
                <a:cs typeface="Times New Roman" panose="02020603050405020304" pitchFamily="18" charset="0"/>
              </a:rPr>
              <a:t>': '4591', </a:t>
            </a:r>
            <a:r>
              <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'bot'</a:t>
            </a:r>
            <a:r>
              <a:rPr lang="en-US" sz="1400" dirty="0">
                <a:effectLst/>
                <a:latin typeface="Calibri" panose="020F0502020204030204" pitchFamily="34" charset="0"/>
                <a:ea typeface="Calibri" panose="020F0502020204030204" pitchFamily="34" charset="0"/>
                <a:cs typeface="Times New Roman" panose="02020603050405020304" pitchFamily="18" charset="0"/>
              </a:rPr>
              <a:t>: False, </a:t>
            </a:r>
            <a:r>
              <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'avatar</a:t>
            </a:r>
            <a:r>
              <a:rPr lang="en-US" sz="1400" dirty="0">
                <a:effectLst/>
                <a:latin typeface="Calibri" panose="020F0502020204030204" pitchFamily="34" charset="0"/>
                <a:ea typeface="Calibri" panose="020F0502020204030204" pitchFamily="34" charset="0"/>
                <a:cs typeface="Times New Roman" panose="02020603050405020304" pitchFamily="18" charset="0"/>
              </a:rPr>
              <a:t>': '41a421b89f066868a4d8218b54f40946'}, </a:t>
            </a:r>
            <a:r>
              <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'roles'</a:t>
            </a:r>
            <a:r>
              <a:rPr lang="en-US" sz="1400" dirty="0">
                <a:effectLst/>
                <a:latin typeface="Calibri" panose="020F0502020204030204" pitchFamily="34" charset="0"/>
                <a:ea typeface="Calibri" panose="020F0502020204030204" pitchFamily="34" charset="0"/>
                <a:cs typeface="Times New Roman" panose="02020603050405020304" pitchFamily="18" charset="0"/>
              </a:rPr>
              <a:t>: ['863718368971325440'], </a:t>
            </a:r>
          </a:p>
          <a:p>
            <a:r>
              <a:rPr lang="en-US" sz="1400" dirty="0">
                <a:effectLst/>
                <a:latin typeface="Calibri" panose="020F0502020204030204" pitchFamily="34" charset="0"/>
                <a:ea typeface="Calibri" panose="020F0502020204030204" pitchFamily="34" charset="0"/>
                <a:cs typeface="Times New Roman" panose="02020603050405020304" pitchFamily="18" charset="0"/>
              </a:rPr>
              <a:t>'presence': {'user': {'id': </a:t>
            </a:r>
            <a:r>
              <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'645591282089066496'</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'status</a:t>
            </a:r>
            <a:r>
              <a:rPr lang="en-US" sz="1400" dirty="0">
                <a:effectLst/>
                <a:latin typeface="Calibri" panose="020F0502020204030204" pitchFamily="34" charset="0"/>
                <a:ea typeface="Calibri" panose="020F0502020204030204" pitchFamily="34" charset="0"/>
                <a:cs typeface="Times New Roman" panose="02020603050405020304" pitchFamily="18" charset="0"/>
              </a:rPr>
              <a:t>': 'online', 'game': {'type': 0, 'timestamps': {'start': 1661538435322},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session_id</a:t>
            </a:r>
            <a:r>
              <a:rPr lang="en-US" sz="1400" dirty="0">
                <a:effectLst/>
                <a:latin typeface="Calibri" panose="020F0502020204030204" pitchFamily="34" charset="0"/>
                <a:ea typeface="Calibri" panose="020F0502020204030204" pitchFamily="34" charset="0"/>
                <a:cs typeface="Times New Roman" panose="02020603050405020304" pitchFamily="18" charset="0"/>
              </a:rPr>
              <a:t>': None, </a:t>
            </a:r>
            <a:r>
              <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'platform</a:t>
            </a:r>
            <a:r>
              <a:rPr lang="en-US" sz="1400" dirty="0">
                <a:effectLst/>
                <a:latin typeface="Calibri" panose="020F0502020204030204" pitchFamily="34" charset="0"/>
                <a:ea typeface="Calibri" panose="020F0502020204030204" pitchFamily="34" charset="0"/>
                <a:cs typeface="Times New Roman" panose="02020603050405020304" pitchFamily="18" charset="0"/>
              </a:rPr>
              <a:t>': 'ps4', 'name': 'The Last of Us™ Part II', 'id': '5057a4ecd53d253c', 'flags': 0,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created_at</a:t>
            </a:r>
            <a:r>
              <a:rPr lang="en-US" sz="1400" dirty="0">
                <a:effectLst/>
                <a:latin typeface="Calibri" panose="020F0502020204030204" pitchFamily="34" charset="0"/>
                <a:ea typeface="Calibri" panose="020F0502020204030204" pitchFamily="34" charset="0"/>
                <a:cs typeface="Times New Roman" panose="02020603050405020304" pitchFamily="18" charset="0"/>
              </a:rPr>
              <a:t>': 1661538435322, 'assets':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small_image</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mp:external</a:t>
            </a:r>
            <a:r>
              <a:rPr lang="en-US" sz="1400" dirty="0">
                <a:effectLst/>
                <a:latin typeface="Calibri" panose="020F0502020204030204" pitchFamily="34" charset="0"/>
                <a:ea typeface="Calibri" panose="020F0502020204030204" pitchFamily="34" charset="0"/>
                <a:cs typeface="Times New Roman" panose="02020603050405020304" pitchFamily="18" charset="0"/>
              </a:rPr>
              <a:t>/HidN0_2c7zR0orsnRpjqG0kLm5NzRu16nRy83LE_TR4/https/image.api.playstation.com/</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vulcan</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rnd</a:t>
            </a:r>
            <a:r>
              <a:rPr lang="en-US" sz="1400" dirty="0">
                <a:effectLst/>
                <a:latin typeface="Calibri" panose="020F0502020204030204" pitchFamily="34" charset="0"/>
                <a:ea typeface="Calibri" panose="020F0502020204030204" pitchFamily="34" charset="0"/>
                <a:cs typeface="Times New Roman" panose="02020603050405020304" pitchFamily="18" charset="0"/>
              </a:rPr>
              <a:t>/202010/2618/w48z6bzefZPrRcJHc7L8SO66.png'}}, </a:t>
            </a:r>
            <a:r>
              <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t>
            </a:r>
            <a:r>
              <a:rPr lang="en-US" sz="14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client_status</a:t>
            </a:r>
            <a:r>
              <a:rPr lang="en-US" sz="1400" dirty="0">
                <a:effectLst/>
                <a:latin typeface="Calibri" panose="020F0502020204030204" pitchFamily="34" charset="0"/>
                <a:ea typeface="Calibri" panose="020F0502020204030204" pitchFamily="34" charset="0"/>
                <a:cs typeface="Times New Roman" panose="02020603050405020304" pitchFamily="18" charset="0"/>
              </a:rPr>
              <a:t>': {'mobile': 'online', 'desktop': 'online'}, '}}]}, </a:t>
            </a:r>
            <a:r>
              <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t>
            </a:r>
            <a:r>
              <a:rPr lang="en-US" sz="14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premium</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_since</a:t>
            </a:r>
            <a:r>
              <a:rPr lang="en-US" sz="1400" dirty="0">
                <a:effectLst/>
                <a:latin typeface="Calibri" panose="020F0502020204030204" pitchFamily="34" charset="0"/>
                <a:ea typeface="Calibri" panose="020F0502020204030204" pitchFamily="34" charset="0"/>
                <a:cs typeface="Times New Roman" panose="02020603050405020304" pitchFamily="18" charset="0"/>
              </a:rPr>
              <a:t>': None, 'pending': False, 'nick': None, 'mute': False, </a:t>
            </a:r>
            <a:r>
              <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t>
            </a:r>
            <a:r>
              <a:rPr lang="en-US" sz="14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joined</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_at</a:t>
            </a:r>
            <a:r>
              <a:rPr lang="en-US" sz="1400" dirty="0">
                <a:effectLst/>
                <a:latin typeface="Calibri" panose="020F0502020204030204" pitchFamily="34" charset="0"/>
                <a:ea typeface="Calibri" panose="020F0502020204030204" pitchFamily="34" charset="0"/>
                <a:cs typeface="Times New Roman" panose="02020603050405020304" pitchFamily="18" charset="0"/>
              </a:rPr>
              <a:t>': '2022-06-26T14:34:37.473000+00:00', 'flags': 0, 'deaf': False,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communication_disabled_until</a:t>
            </a:r>
            <a:r>
              <a:rPr lang="en-US" sz="1400" dirty="0">
                <a:effectLst/>
                <a:latin typeface="Calibri" panose="020F0502020204030204" pitchFamily="34" charset="0"/>
                <a:ea typeface="Calibri" panose="020F0502020204030204" pitchFamily="34" charset="0"/>
                <a:cs typeface="Times New Roman" panose="02020603050405020304" pitchFamily="18" charset="0"/>
              </a:rPr>
              <a:t>': None, 'avatar': None</a:t>
            </a:r>
            <a:endParaRPr lang="en-US" sz="1400" dirty="0"/>
          </a:p>
        </p:txBody>
      </p:sp>
      <p:cxnSp>
        <p:nvCxnSpPr>
          <p:cNvPr id="13" name="Straight Arrow Connector 12">
            <a:extLst>
              <a:ext uri="{FF2B5EF4-FFF2-40B4-BE49-F238E27FC236}">
                <a16:creationId xmlns:a16="http://schemas.microsoft.com/office/drawing/2014/main" id="{0D9801E3-13E1-AA2B-98AE-444400D0B8D3}"/>
              </a:ext>
            </a:extLst>
          </p:cNvPr>
          <p:cNvCxnSpPr>
            <a:cxnSpLocks/>
          </p:cNvCxnSpPr>
          <p:nvPr/>
        </p:nvCxnSpPr>
        <p:spPr>
          <a:xfrm flipV="1">
            <a:off x="863125" y="2965390"/>
            <a:ext cx="435836" cy="66313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5081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BCD26A-BD2E-4E94-A8F8-A4B67923F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6" name="Rectangle 15">
            <a:extLst>
              <a:ext uri="{FF2B5EF4-FFF2-40B4-BE49-F238E27FC236}">
                <a16:creationId xmlns:a16="http://schemas.microsoft.com/office/drawing/2014/main" id="{ED0D337F-FB00-4E19-BBDA-8485C8ABB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8"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9A83873-2ADB-436E-BA89-EFBF1438A3D8}"/>
              </a:ext>
            </a:extLst>
          </p:cNvPr>
          <p:cNvPicPr>
            <a:picLocks noChangeAspect="1"/>
          </p:cNvPicPr>
          <p:nvPr/>
        </p:nvPicPr>
        <p:blipFill>
          <a:blip r:embed="rId2"/>
          <a:stretch>
            <a:fillRect/>
          </a:stretch>
        </p:blipFill>
        <p:spPr>
          <a:xfrm>
            <a:off x="6615309" y="601498"/>
            <a:ext cx="5060992" cy="3542693"/>
          </a:xfrm>
          <a:prstGeom prst="rect">
            <a:avLst/>
          </a:prstGeom>
        </p:spPr>
      </p:pic>
      <p:pic>
        <p:nvPicPr>
          <p:cNvPr id="3" name="Picture 2">
            <a:extLst>
              <a:ext uri="{FF2B5EF4-FFF2-40B4-BE49-F238E27FC236}">
                <a16:creationId xmlns:a16="http://schemas.microsoft.com/office/drawing/2014/main" id="{B1520A2B-D3E9-0141-627B-F5EFFBC0CD35}"/>
              </a:ext>
            </a:extLst>
          </p:cNvPr>
          <p:cNvPicPr>
            <a:picLocks noChangeAspect="1"/>
          </p:cNvPicPr>
          <p:nvPr/>
        </p:nvPicPr>
        <p:blipFill>
          <a:blip r:embed="rId3"/>
          <a:stretch>
            <a:fillRect/>
          </a:stretch>
        </p:blipFill>
        <p:spPr>
          <a:xfrm>
            <a:off x="528741" y="622715"/>
            <a:ext cx="4965438" cy="1775143"/>
          </a:xfrm>
          <a:prstGeom prst="rect">
            <a:avLst/>
          </a:prstGeom>
        </p:spPr>
      </p:pic>
      <p:sp>
        <p:nvSpPr>
          <p:cNvPr id="2" name="TextBox 1">
            <a:extLst>
              <a:ext uri="{FF2B5EF4-FFF2-40B4-BE49-F238E27FC236}">
                <a16:creationId xmlns:a16="http://schemas.microsoft.com/office/drawing/2014/main" id="{BE8A846C-0444-5A6A-027D-4021E78A6D49}"/>
              </a:ext>
            </a:extLst>
          </p:cNvPr>
          <p:cNvSpPr txBox="1"/>
          <p:nvPr/>
        </p:nvSpPr>
        <p:spPr>
          <a:xfrm>
            <a:off x="6846137" y="4555671"/>
            <a:ext cx="4602152" cy="1463315"/>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a:t>https://www.appypie.com/connect/apps/discord/integrations</a:t>
            </a:r>
          </a:p>
        </p:txBody>
      </p:sp>
      <p:sp>
        <p:nvSpPr>
          <p:cNvPr id="8" name="TextBox 7">
            <a:extLst>
              <a:ext uri="{FF2B5EF4-FFF2-40B4-BE49-F238E27FC236}">
                <a16:creationId xmlns:a16="http://schemas.microsoft.com/office/drawing/2014/main" id="{FEBBA903-C061-D6E8-77B5-F7FFA223833A}"/>
              </a:ext>
            </a:extLst>
          </p:cNvPr>
          <p:cNvSpPr txBox="1"/>
          <p:nvPr/>
        </p:nvSpPr>
        <p:spPr>
          <a:xfrm>
            <a:off x="609600" y="2872509"/>
            <a:ext cx="4599709" cy="369332"/>
          </a:xfrm>
          <a:prstGeom prst="rect">
            <a:avLst/>
          </a:prstGeom>
          <a:noFill/>
        </p:spPr>
        <p:txBody>
          <a:bodyPr wrap="square" rtlCol="0">
            <a:spAutoFit/>
          </a:bodyPr>
          <a:lstStyle/>
          <a:p>
            <a:r>
              <a:rPr lang="en-US" dirty="0"/>
              <a:t>Native support – growing everyday</a:t>
            </a:r>
          </a:p>
        </p:txBody>
      </p:sp>
      <p:sp>
        <p:nvSpPr>
          <p:cNvPr id="9" name="TextBox 8">
            <a:extLst>
              <a:ext uri="{FF2B5EF4-FFF2-40B4-BE49-F238E27FC236}">
                <a16:creationId xmlns:a16="http://schemas.microsoft.com/office/drawing/2014/main" id="{3AA6378D-C6ED-2D3F-2808-B62EFD355724}"/>
              </a:ext>
            </a:extLst>
          </p:cNvPr>
          <p:cNvSpPr txBox="1"/>
          <p:nvPr/>
        </p:nvSpPr>
        <p:spPr>
          <a:xfrm>
            <a:off x="6930639" y="5546221"/>
            <a:ext cx="4178894" cy="369332"/>
          </a:xfrm>
          <a:prstGeom prst="rect">
            <a:avLst/>
          </a:prstGeom>
          <a:noFill/>
        </p:spPr>
        <p:txBody>
          <a:bodyPr wrap="square" rtlCol="0">
            <a:spAutoFit/>
          </a:bodyPr>
          <a:lstStyle/>
          <a:p>
            <a:r>
              <a:rPr lang="en-US" dirty="0"/>
              <a:t>3</a:t>
            </a:r>
            <a:r>
              <a:rPr lang="en-US" baseline="30000" dirty="0"/>
              <a:t>rd</a:t>
            </a:r>
            <a:r>
              <a:rPr lang="en-US" dirty="0"/>
              <a:t> party </a:t>
            </a:r>
            <a:r>
              <a:rPr lang="en-US" dirty="0" err="1"/>
              <a:t>intergrations</a:t>
            </a:r>
            <a:endParaRPr lang="en-US" dirty="0"/>
          </a:p>
        </p:txBody>
      </p:sp>
    </p:spTree>
    <p:extLst>
      <p:ext uri="{BB962C8B-B14F-4D97-AF65-F5344CB8AC3E}">
        <p14:creationId xmlns:p14="http://schemas.microsoft.com/office/powerpoint/2010/main" val="1423981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321B19-39DD-0884-71A5-54463197E3F6}"/>
              </a:ext>
            </a:extLst>
          </p:cNvPr>
          <p:cNvSpPr txBox="1"/>
          <p:nvPr/>
        </p:nvSpPr>
        <p:spPr>
          <a:xfrm>
            <a:off x="444381" y="504202"/>
            <a:ext cx="3708875" cy="369332"/>
          </a:xfrm>
          <a:prstGeom prst="rect">
            <a:avLst/>
          </a:prstGeom>
          <a:noFill/>
        </p:spPr>
        <p:txBody>
          <a:bodyPr wrap="square" rtlCol="0">
            <a:spAutoFit/>
          </a:bodyPr>
          <a:lstStyle/>
          <a:p>
            <a:r>
              <a:rPr lang="en-US" dirty="0"/>
              <a:t>Avatar discovery API</a:t>
            </a:r>
          </a:p>
        </p:txBody>
      </p:sp>
      <p:sp>
        <p:nvSpPr>
          <p:cNvPr id="3" name="TextBox 2">
            <a:extLst>
              <a:ext uri="{FF2B5EF4-FFF2-40B4-BE49-F238E27FC236}">
                <a16:creationId xmlns:a16="http://schemas.microsoft.com/office/drawing/2014/main" id="{65817690-E0B8-7203-4C54-85D658EAA51C}"/>
              </a:ext>
            </a:extLst>
          </p:cNvPr>
          <p:cNvSpPr txBox="1"/>
          <p:nvPr/>
        </p:nvSpPr>
        <p:spPr>
          <a:xfrm>
            <a:off x="444381" y="948583"/>
            <a:ext cx="11259774" cy="338554"/>
          </a:xfrm>
          <a:prstGeom prst="rect">
            <a:avLst/>
          </a:prstGeom>
          <a:noFill/>
        </p:spPr>
        <p:txBody>
          <a:bodyPr wrap="square" rtlCol="0">
            <a:spAutoFit/>
          </a:bodyPr>
          <a:lstStyle/>
          <a:p>
            <a:r>
              <a:rPr lang="en-US" sz="1600" dirty="0"/>
              <a:t>https://cdn.discordapp.com/avatars/645591282089066496/41a421b89f066868a4d8218b54f40946.png?size=1024</a:t>
            </a:r>
          </a:p>
        </p:txBody>
      </p:sp>
      <p:pic>
        <p:nvPicPr>
          <p:cNvPr id="5" name="Picture 4">
            <a:extLst>
              <a:ext uri="{FF2B5EF4-FFF2-40B4-BE49-F238E27FC236}">
                <a16:creationId xmlns:a16="http://schemas.microsoft.com/office/drawing/2014/main" id="{CE91E3FB-5081-6102-CBA4-E21EC1665C4A}"/>
              </a:ext>
            </a:extLst>
          </p:cNvPr>
          <p:cNvPicPr>
            <a:picLocks noChangeAspect="1"/>
          </p:cNvPicPr>
          <p:nvPr/>
        </p:nvPicPr>
        <p:blipFill>
          <a:blip r:embed="rId2"/>
          <a:stretch>
            <a:fillRect/>
          </a:stretch>
        </p:blipFill>
        <p:spPr>
          <a:xfrm>
            <a:off x="588842" y="1454665"/>
            <a:ext cx="3419952" cy="3658111"/>
          </a:xfrm>
          <a:prstGeom prst="rect">
            <a:avLst/>
          </a:prstGeom>
        </p:spPr>
      </p:pic>
    </p:spTree>
    <p:extLst>
      <p:ext uri="{BB962C8B-B14F-4D97-AF65-F5344CB8AC3E}">
        <p14:creationId xmlns:p14="http://schemas.microsoft.com/office/powerpoint/2010/main" val="2359141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7" name="Rectangle 16">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9" name="Rectangle 18">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0D13DB-D099-4541-888D-DE0186F1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19" y="253548"/>
            <a:ext cx="5851795" cy="6384816"/>
          </a:xfrm>
          <a:prstGeom prst="rect">
            <a:avLst/>
          </a:prstGeom>
          <a:solidFill>
            <a:srgbClr val="FFFFFF"/>
          </a:solidFill>
          <a:ln w="6350" cap="sq" cmpd="sng" algn="ctr">
            <a:solidFill>
              <a:srgbClr val="404040"/>
            </a:solidFill>
            <a:prstDash val="solid"/>
            <a:miter lim="800000"/>
          </a:ln>
          <a:effectLst/>
        </p:spPr>
      </p:sp>
      <p:pic>
        <p:nvPicPr>
          <p:cNvPr id="8" name="Picture 7">
            <a:extLst>
              <a:ext uri="{FF2B5EF4-FFF2-40B4-BE49-F238E27FC236}">
                <a16:creationId xmlns:a16="http://schemas.microsoft.com/office/drawing/2014/main" id="{F2F0271B-FCC7-6901-7A5A-3AEAEC177938}"/>
              </a:ext>
            </a:extLst>
          </p:cNvPr>
          <p:cNvPicPr>
            <a:picLocks noChangeAspect="1"/>
          </p:cNvPicPr>
          <p:nvPr/>
        </p:nvPicPr>
        <p:blipFill rotWithShape="1">
          <a:blip r:embed="rId2"/>
          <a:srcRect l="33048" r="13578"/>
          <a:stretch/>
        </p:blipFill>
        <p:spPr>
          <a:xfrm>
            <a:off x="424928" y="419292"/>
            <a:ext cx="5522976" cy="6053328"/>
          </a:xfrm>
          <a:prstGeom prst="rect">
            <a:avLst/>
          </a:prstGeom>
        </p:spPr>
      </p:pic>
      <p:sp>
        <p:nvSpPr>
          <p:cNvPr id="23" name="Rectangle 22">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51C6F1D-ED99-280A-95CF-3FBA04132D92}"/>
              </a:ext>
            </a:extLst>
          </p:cNvPr>
          <p:cNvSpPr txBox="1"/>
          <p:nvPr/>
        </p:nvSpPr>
        <p:spPr>
          <a:xfrm>
            <a:off x="6846137" y="727626"/>
            <a:ext cx="4602152" cy="171822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solidFill>
                  <a:schemeClr val="tx1">
                    <a:lumMod val="85000"/>
                    <a:lumOff val="15000"/>
                  </a:schemeClr>
                </a:solidFill>
                <a:latin typeface="+mj-lt"/>
              </a:rPr>
              <a:t>Where do we start? </a:t>
            </a:r>
          </a:p>
        </p:txBody>
      </p:sp>
      <p:sp>
        <p:nvSpPr>
          <p:cNvPr id="5" name="TextBox 4">
            <a:extLst>
              <a:ext uri="{FF2B5EF4-FFF2-40B4-BE49-F238E27FC236}">
                <a16:creationId xmlns:a16="http://schemas.microsoft.com/office/drawing/2014/main" id="{5FE1B4FD-E4B9-7212-4779-A1149CA9E46A}"/>
              </a:ext>
            </a:extLst>
          </p:cNvPr>
          <p:cNvSpPr txBox="1"/>
          <p:nvPr/>
        </p:nvSpPr>
        <p:spPr>
          <a:xfrm>
            <a:off x="6846137" y="2538919"/>
            <a:ext cx="4602152" cy="3557805"/>
          </a:xfrm>
          <a:prstGeom prst="rect">
            <a:avLst/>
          </a:prstGeom>
        </p:spPr>
        <p:txBody>
          <a:bodyPr vert="horz" lIns="91440" tIns="45720" rIns="91440" bIns="45720" rtlCol="0">
            <a:normAutofit/>
          </a:bodyPr>
          <a:lstStyle/>
          <a:p>
            <a:pPr marL="285750" indent="-182880">
              <a:spcAft>
                <a:spcPts val="600"/>
              </a:spcAft>
              <a:buClr>
                <a:schemeClr val="tx1">
                  <a:lumMod val="85000"/>
                  <a:lumOff val="15000"/>
                </a:schemeClr>
              </a:buClr>
              <a:buFont typeface="Garamond" pitchFamily="18" charset="0"/>
              <a:buChar char="◦"/>
            </a:pPr>
            <a:r>
              <a:rPr lang="en-US"/>
              <a:t>Do we have a target or are we researching communities? </a:t>
            </a:r>
          </a:p>
          <a:p>
            <a:pPr marL="285750" indent="-182880">
              <a:spcAft>
                <a:spcPts val="600"/>
              </a:spcAft>
              <a:buClr>
                <a:schemeClr val="tx1">
                  <a:lumMod val="85000"/>
                  <a:lumOff val="15000"/>
                </a:schemeClr>
              </a:buClr>
              <a:buFont typeface="Garamond" pitchFamily="18" charset="0"/>
              <a:buChar char="◦"/>
            </a:pPr>
            <a:r>
              <a:rPr lang="en-US"/>
              <a:t>Are we looking into specific users?</a:t>
            </a:r>
          </a:p>
          <a:p>
            <a:pPr marL="285750" indent="-182880">
              <a:spcAft>
                <a:spcPts val="600"/>
              </a:spcAft>
              <a:buClr>
                <a:schemeClr val="tx1">
                  <a:lumMod val="85000"/>
                  <a:lumOff val="15000"/>
                </a:schemeClr>
              </a:buClr>
              <a:buFont typeface="Garamond" pitchFamily="18" charset="0"/>
              <a:buChar char="◦"/>
            </a:pPr>
            <a:r>
              <a:rPr lang="en-US"/>
              <a:t>Do we have a username or a discord ID?</a:t>
            </a:r>
          </a:p>
        </p:txBody>
      </p:sp>
    </p:spTree>
    <p:extLst>
      <p:ext uri="{BB962C8B-B14F-4D97-AF65-F5344CB8AC3E}">
        <p14:creationId xmlns:p14="http://schemas.microsoft.com/office/powerpoint/2010/main" val="2862895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092C94-F0C5-9976-7F74-252458AB0680}"/>
              </a:ext>
            </a:extLst>
          </p:cNvPr>
          <p:cNvPicPr>
            <a:picLocks noChangeAspect="1"/>
          </p:cNvPicPr>
          <p:nvPr/>
        </p:nvPicPr>
        <p:blipFill>
          <a:blip r:embed="rId2"/>
          <a:stretch>
            <a:fillRect/>
          </a:stretch>
        </p:blipFill>
        <p:spPr>
          <a:xfrm>
            <a:off x="591746" y="4430150"/>
            <a:ext cx="11008507" cy="1849029"/>
          </a:xfrm>
          <a:prstGeom prst="rect">
            <a:avLst/>
          </a:prstGeom>
        </p:spPr>
      </p:pic>
      <p:pic>
        <p:nvPicPr>
          <p:cNvPr id="3" name="Picture 2">
            <a:extLst>
              <a:ext uri="{FF2B5EF4-FFF2-40B4-BE49-F238E27FC236}">
                <a16:creationId xmlns:a16="http://schemas.microsoft.com/office/drawing/2014/main" id="{8D272165-4052-C120-F446-D8760D978AC5}"/>
              </a:ext>
            </a:extLst>
          </p:cNvPr>
          <p:cNvPicPr>
            <a:picLocks noChangeAspect="1"/>
          </p:cNvPicPr>
          <p:nvPr/>
        </p:nvPicPr>
        <p:blipFill>
          <a:blip r:embed="rId3"/>
          <a:stretch>
            <a:fillRect/>
          </a:stretch>
        </p:blipFill>
        <p:spPr>
          <a:xfrm>
            <a:off x="591746" y="851524"/>
            <a:ext cx="9340553" cy="2440495"/>
          </a:xfrm>
          <a:prstGeom prst="rect">
            <a:avLst/>
          </a:prstGeom>
        </p:spPr>
      </p:pic>
      <p:sp>
        <p:nvSpPr>
          <p:cNvPr id="4" name="TextBox 3">
            <a:extLst>
              <a:ext uri="{FF2B5EF4-FFF2-40B4-BE49-F238E27FC236}">
                <a16:creationId xmlns:a16="http://schemas.microsoft.com/office/drawing/2014/main" id="{AE83998A-1DA9-F0B0-E811-9FB79A4AE6C8}"/>
              </a:ext>
            </a:extLst>
          </p:cNvPr>
          <p:cNvSpPr txBox="1"/>
          <p:nvPr/>
        </p:nvSpPr>
        <p:spPr>
          <a:xfrm>
            <a:off x="591746" y="489527"/>
            <a:ext cx="4682218" cy="369332"/>
          </a:xfrm>
          <a:prstGeom prst="rect">
            <a:avLst/>
          </a:prstGeom>
          <a:noFill/>
        </p:spPr>
        <p:txBody>
          <a:bodyPr wrap="square" rtlCol="0">
            <a:spAutoFit/>
          </a:bodyPr>
          <a:lstStyle/>
          <a:p>
            <a:r>
              <a:rPr lang="en-US" dirty="0"/>
              <a:t>Discord.me</a:t>
            </a:r>
          </a:p>
        </p:txBody>
      </p:sp>
      <p:sp>
        <p:nvSpPr>
          <p:cNvPr id="5" name="TextBox 4">
            <a:extLst>
              <a:ext uri="{FF2B5EF4-FFF2-40B4-BE49-F238E27FC236}">
                <a16:creationId xmlns:a16="http://schemas.microsoft.com/office/drawing/2014/main" id="{E759A05C-970C-3E87-75BC-A4201E7331DD}"/>
              </a:ext>
            </a:extLst>
          </p:cNvPr>
          <p:cNvSpPr txBox="1"/>
          <p:nvPr/>
        </p:nvSpPr>
        <p:spPr>
          <a:xfrm>
            <a:off x="591746" y="3962400"/>
            <a:ext cx="4395890" cy="369332"/>
          </a:xfrm>
          <a:prstGeom prst="rect">
            <a:avLst/>
          </a:prstGeom>
          <a:noFill/>
        </p:spPr>
        <p:txBody>
          <a:bodyPr wrap="square" rtlCol="0">
            <a:spAutoFit/>
          </a:bodyPr>
          <a:lstStyle/>
          <a:p>
            <a:r>
              <a:rPr lang="en-US" dirty="0"/>
              <a:t>Discordhub.com</a:t>
            </a:r>
          </a:p>
        </p:txBody>
      </p:sp>
    </p:spTree>
    <p:extLst>
      <p:ext uri="{BB962C8B-B14F-4D97-AF65-F5344CB8AC3E}">
        <p14:creationId xmlns:p14="http://schemas.microsoft.com/office/powerpoint/2010/main" val="1877321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EF3BDE-1460-9083-0606-0B783635C481}"/>
              </a:ext>
            </a:extLst>
          </p:cNvPr>
          <p:cNvPicPr>
            <a:picLocks noChangeAspect="1"/>
          </p:cNvPicPr>
          <p:nvPr/>
        </p:nvPicPr>
        <p:blipFill>
          <a:blip r:embed="rId2"/>
          <a:stretch>
            <a:fillRect/>
          </a:stretch>
        </p:blipFill>
        <p:spPr>
          <a:xfrm>
            <a:off x="460288" y="1672851"/>
            <a:ext cx="4229690" cy="4744112"/>
          </a:xfrm>
          <a:prstGeom prst="rect">
            <a:avLst/>
          </a:prstGeom>
        </p:spPr>
      </p:pic>
      <p:sp>
        <p:nvSpPr>
          <p:cNvPr id="8" name="TextBox 7">
            <a:extLst>
              <a:ext uri="{FF2B5EF4-FFF2-40B4-BE49-F238E27FC236}">
                <a16:creationId xmlns:a16="http://schemas.microsoft.com/office/drawing/2014/main" id="{6D2597AE-9C79-F338-67A6-439FD4AD3EE3}"/>
              </a:ext>
            </a:extLst>
          </p:cNvPr>
          <p:cNvSpPr txBox="1"/>
          <p:nvPr/>
        </p:nvSpPr>
        <p:spPr>
          <a:xfrm>
            <a:off x="535709" y="498764"/>
            <a:ext cx="4516582" cy="369332"/>
          </a:xfrm>
          <a:prstGeom prst="rect">
            <a:avLst/>
          </a:prstGeom>
          <a:noFill/>
        </p:spPr>
        <p:txBody>
          <a:bodyPr wrap="square" rtlCol="0">
            <a:spAutoFit/>
          </a:bodyPr>
          <a:lstStyle/>
          <a:p>
            <a:r>
              <a:rPr lang="en-US" dirty="0"/>
              <a:t>External Search - Discord</a:t>
            </a:r>
          </a:p>
        </p:txBody>
      </p:sp>
      <p:sp>
        <p:nvSpPr>
          <p:cNvPr id="9" name="TextBox 8">
            <a:extLst>
              <a:ext uri="{FF2B5EF4-FFF2-40B4-BE49-F238E27FC236}">
                <a16:creationId xmlns:a16="http://schemas.microsoft.com/office/drawing/2014/main" id="{AC365874-6143-A617-F81B-7DE93C166197}"/>
              </a:ext>
            </a:extLst>
          </p:cNvPr>
          <p:cNvSpPr txBox="1"/>
          <p:nvPr/>
        </p:nvSpPr>
        <p:spPr>
          <a:xfrm>
            <a:off x="3981155" y="825858"/>
            <a:ext cx="4229690" cy="369332"/>
          </a:xfrm>
          <a:prstGeom prst="rect">
            <a:avLst/>
          </a:prstGeom>
          <a:noFill/>
        </p:spPr>
        <p:txBody>
          <a:bodyPr wrap="square" rtlCol="0">
            <a:spAutoFit/>
          </a:bodyPr>
          <a:lstStyle/>
          <a:p>
            <a:r>
              <a:rPr lang="en-US" dirty="0"/>
              <a:t>Discord ID (snowflake) lookup</a:t>
            </a:r>
          </a:p>
        </p:txBody>
      </p:sp>
      <p:pic>
        <p:nvPicPr>
          <p:cNvPr id="11" name="Picture 10">
            <a:extLst>
              <a:ext uri="{FF2B5EF4-FFF2-40B4-BE49-F238E27FC236}">
                <a16:creationId xmlns:a16="http://schemas.microsoft.com/office/drawing/2014/main" id="{C9E78188-9849-66B5-2B1B-43FACF8EC09D}"/>
              </a:ext>
            </a:extLst>
          </p:cNvPr>
          <p:cNvPicPr>
            <a:picLocks noChangeAspect="1"/>
          </p:cNvPicPr>
          <p:nvPr/>
        </p:nvPicPr>
        <p:blipFill>
          <a:blip r:embed="rId3"/>
          <a:stretch>
            <a:fillRect/>
          </a:stretch>
        </p:blipFill>
        <p:spPr>
          <a:xfrm>
            <a:off x="6096000" y="1968293"/>
            <a:ext cx="5549826" cy="4448670"/>
          </a:xfrm>
          <a:prstGeom prst="rect">
            <a:avLst/>
          </a:prstGeom>
        </p:spPr>
      </p:pic>
      <p:sp>
        <p:nvSpPr>
          <p:cNvPr id="12" name="TextBox 11">
            <a:extLst>
              <a:ext uri="{FF2B5EF4-FFF2-40B4-BE49-F238E27FC236}">
                <a16:creationId xmlns:a16="http://schemas.microsoft.com/office/drawing/2014/main" id="{9D31B679-C00E-1B03-70AD-E275B2E7AD2A}"/>
              </a:ext>
            </a:extLst>
          </p:cNvPr>
          <p:cNvSpPr txBox="1"/>
          <p:nvPr/>
        </p:nvSpPr>
        <p:spPr>
          <a:xfrm>
            <a:off x="598206" y="1256232"/>
            <a:ext cx="3734512" cy="369332"/>
          </a:xfrm>
          <a:prstGeom prst="rect">
            <a:avLst/>
          </a:prstGeom>
          <a:noFill/>
        </p:spPr>
        <p:txBody>
          <a:bodyPr wrap="square" rtlCol="0">
            <a:spAutoFit/>
          </a:bodyPr>
          <a:lstStyle/>
          <a:p>
            <a:r>
              <a:rPr lang="en-US" dirty="0" err="1"/>
              <a:t>Lookup.guru</a:t>
            </a:r>
            <a:endParaRPr lang="en-US" dirty="0"/>
          </a:p>
        </p:txBody>
      </p:sp>
      <p:sp>
        <p:nvSpPr>
          <p:cNvPr id="13" name="TextBox 12">
            <a:extLst>
              <a:ext uri="{FF2B5EF4-FFF2-40B4-BE49-F238E27FC236}">
                <a16:creationId xmlns:a16="http://schemas.microsoft.com/office/drawing/2014/main" id="{2BBAB42C-B6FD-A006-5320-368C50B081D6}"/>
              </a:ext>
            </a:extLst>
          </p:cNvPr>
          <p:cNvSpPr txBox="1"/>
          <p:nvPr/>
        </p:nvSpPr>
        <p:spPr>
          <a:xfrm>
            <a:off x="7018945" y="1522284"/>
            <a:ext cx="4774250" cy="369332"/>
          </a:xfrm>
          <a:prstGeom prst="rect">
            <a:avLst/>
          </a:prstGeom>
          <a:noFill/>
        </p:spPr>
        <p:txBody>
          <a:bodyPr wrap="square" rtlCol="0">
            <a:spAutoFit/>
          </a:bodyPr>
          <a:lstStyle/>
          <a:p>
            <a:r>
              <a:rPr lang="en-US" dirty="0"/>
              <a:t>discordlookup.com/user</a:t>
            </a:r>
          </a:p>
        </p:txBody>
      </p:sp>
    </p:spTree>
    <p:extLst>
      <p:ext uri="{BB962C8B-B14F-4D97-AF65-F5344CB8AC3E}">
        <p14:creationId xmlns:p14="http://schemas.microsoft.com/office/powerpoint/2010/main" val="126346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A0CA07-D806-8F2E-3814-F755303BFF44}"/>
              </a:ext>
            </a:extLst>
          </p:cNvPr>
          <p:cNvSpPr txBox="1"/>
          <p:nvPr/>
        </p:nvSpPr>
        <p:spPr>
          <a:xfrm>
            <a:off x="478564" y="589660"/>
            <a:ext cx="11212083" cy="1569660"/>
          </a:xfrm>
          <a:prstGeom prst="rect">
            <a:avLst/>
          </a:prstGeom>
          <a:noFill/>
        </p:spPr>
        <p:txBody>
          <a:bodyPr wrap="square" rtlCol="0">
            <a:spAutoFit/>
          </a:bodyPr>
          <a:lstStyle/>
          <a:p>
            <a:pPr algn="ctr"/>
            <a:r>
              <a:rPr lang="en-US" sz="9600" dirty="0"/>
              <a:t>Disclaimer!!</a:t>
            </a:r>
          </a:p>
        </p:txBody>
      </p:sp>
      <p:sp>
        <p:nvSpPr>
          <p:cNvPr id="3" name="TextBox 2">
            <a:extLst>
              <a:ext uri="{FF2B5EF4-FFF2-40B4-BE49-F238E27FC236}">
                <a16:creationId xmlns:a16="http://schemas.microsoft.com/office/drawing/2014/main" id="{42126F96-247C-E93C-76D4-3D83416679C5}"/>
              </a:ext>
            </a:extLst>
          </p:cNvPr>
          <p:cNvSpPr txBox="1"/>
          <p:nvPr/>
        </p:nvSpPr>
        <p:spPr>
          <a:xfrm>
            <a:off x="649479" y="2956845"/>
            <a:ext cx="11041168" cy="1754326"/>
          </a:xfrm>
          <a:prstGeom prst="rect">
            <a:avLst/>
          </a:prstGeom>
          <a:noFill/>
        </p:spPr>
        <p:txBody>
          <a:bodyPr wrap="square" rtlCol="0">
            <a:spAutoFit/>
          </a:bodyPr>
          <a:lstStyle/>
          <a:p>
            <a:pPr algn="ctr"/>
            <a:r>
              <a:rPr lang="en-US" dirty="0"/>
              <a:t>This talk may include OSINT, SOCMINT and deep web subjects. We fully understand that not all will be allowed to use sock puppets, run code or authenticate to a platform. We will advise workaround where possible. The goal of this talk is to expose the use case and the information that can be gathered from these platforms. Please feel free to reach out with any additional question or requests. </a:t>
            </a:r>
          </a:p>
          <a:p>
            <a:pPr algn="ctr"/>
            <a:endParaRPr lang="en-US" dirty="0"/>
          </a:p>
          <a:p>
            <a:pPr algn="ctr"/>
            <a:r>
              <a:rPr lang="en-US" dirty="0"/>
              <a:t>MGMT. </a:t>
            </a:r>
          </a:p>
        </p:txBody>
      </p:sp>
    </p:spTree>
    <p:extLst>
      <p:ext uri="{BB962C8B-B14F-4D97-AF65-F5344CB8AC3E}">
        <p14:creationId xmlns:p14="http://schemas.microsoft.com/office/powerpoint/2010/main" val="1267738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A06A59-FB6B-58E0-A8FC-741643E7EA79}"/>
              </a:ext>
            </a:extLst>
          </p:cNvPr>
          <p:cNvPicPr>
            <a:picLocks noChangeAspect="1"/>
          </p:cNvPicPr>
          <p:nvPr/>
        </p:nvPicPr>
        <p:blipFill>
          <a:blip r:embed="rId2"/>
          <a:stretch>
            <a:fillRect/>
          </a:stretch>
        </p:blipFill>
        <p:spPr>
          <a:xfrm>
            <a:off x="480726" y="638798"/>
            <a:ext cx="3509688" cy="5580404"/>
          </a:xfrm>
          <a:prstGeom prst="rect">
            <a:avLst/>
          </a:prstGeom>
        </p:spPr>
      </p:pic>
      <p:pic>
        <p:nvPicPr>
          <p:cNvPr id="4" name="Picture 3">
            <a:extLst>
              <a:ext uri="{FF2B5EF4-FFF2-40B4-BE49-F238E27FC236}">
                <a16:creationId xmlns:a16="http://schemas.microsoft.com/office/drawing/2014/main" id="{7AF6E703-1604-70FB-DEC5-35A58F2EEC71}"/>
              </a:ext>
            </a:extLst>
          </p:cNvPr>
          <p:cNvPicPr>
            <a:picLocks noChangeAspect="1"/>
          </p:cNvPicPr>
          <p:nvPr/>
        </p:nvPicPr>
        <p:blipFill>
          <a:blip r:embed="rId3"/>
          <a:stretch>
            <a:fillRect/>
          </a:stretch>
        </p:blipFill>
        <p:spPr>
          <a:xfrm>
            <a:off x="4134011" y="638798"/>
            <a:ext cx="5620534" cy="2105319"/>
          </a:xfrm>
          <a:prstGeom prst="rect">
            <a:avLst/>
          </a:prstGeom>
        </p:spPr>
      </p:pic>
      <p:pic>
        <p:nvPicPr>
          <p:cNvPr id="6" name="Picture 5">
            <a:extLst>
              <a:ext uri="{FF2B5EF4-FFF2-40B4-BE49-F238E27FC236}">
                <a16:creationId xmlns:a16="http://schemas.microsoft.com/office/drawing/2014/main" id="{C1173EF9-CBB4-13E5-33C0-B8C210C485CB}"/>
              </a:ext>
            </a:extLst>
          </p:cNvPr>
          <p:cNvPicPr>
            <a:picLocks noChangeAspect="1"/>
          </p:cNvPicPr>
          <p:nvPr/>
        </p:nvPicPr>
        <p:blipFill>
          <a:blip r:embed="rId4"/>
          <a:stretch>
            <a:fillRect/>
          </a:stretch>
        </p:blipFill>
        <p:spPr>
          <a:xfrm>
            <a:off x="4134011" y="4723568"/>
            <a:ext cx="5649113" cy="1495634"/>
          </a:xfrm>
          <a:prstGeom prst="rect">
            <a:avLst/>
          </a:prstGeom>
        </p:spPr>
      </p:pic>
    </p:spTree>
    <p:extLst>
      <p:ext uri="{BB962C8B-B14F-4D97-AF65-F5344CB8AC3E}">
        <p14:creationId xmlns:p14="http://schemas.microsoft.com/office/powerpoint/2010/main" val="1196931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779462-BE1B-AFD2-C883-687F895B65D9}"/>
              </a:ext>
            </a:extLst>
          </p:cNvPr>
          <p:cNvPicPr>
            <a:picLocks noChangeAspect="1"/>
          </p:cNvPicPr>
          <p:nvPr/>
        </p:nvPicPr>
        <p:blipFill>
          <a:blip r:embed="rId2"/>
          <a:stretch>
            <a:fillRect/>
          </a:stretch>
        </p:blipFill>
        <p:spPr>
          <a:xfrm>
            <a:off x="423297" y="1114915"/>
            <a:ext cx="3620005" cy="628738"/>
          </a:xfrm>
          <a:prstGeom prst="rect">
            <a:avLst/>
          </a:prstGeom>
        </p:spPr>
      </p:pic>
      <p:sp>
        <p:nvSpPr>
          <p:cNvPr id="4" name="TextBox 3">
            <a:extLst>
              <a:ext uri="{FF2B5EF4-FFF2-40B4-BE49-F238E27FC236}">
                <a16:creationId xmlns:a16="http://schemas.microsoft.com/office/drawing/2014/main" id="{ECC4E91C-329D-6AE8-BF93-D024A36939BA}"/>
              </a:ext>
            </a:extLst>
          </p:cNvPr>
          <p:cNvSpPr txBox="1"/>
          <p:nvPr/>
        </p:nvSpPr>
        <p:spPr>
          <a:xfrm>
            <a:off x="364618" y="745583"/>
            <a:ext cx="4926370" cy="369332"/>
          </a:xfrm>
          <a:prstGeom prst="rect">
            <a:avLst/>
          </a:prstGeom>
          <a:noFill/>
        </p:spPr>
        <p:txBody>
          <a:bodyPr wrap="square" rtlCol="0">
            <a:spAutoFit/>
          </a:bodyPr>
          <a:lstStyle/>
          <a:p>
            <a:r>
              <a:rPr lang="en-US" dirty="0"/>
              <a:t>1016471327328194630 – message ID</a:t>
            </a:r>
          </a:p>
        </p:txBody>
      </p:sp>
      <p:pic>
        <p:nvPicPr>
          <p:cNvPr id="6" name="Picture 5">
            <a:extLst>
              <a:ext uri="{FF2B5EF4-FFF2-40B4-BE49-F238E27FC236}">
                <a16:creationId xmlns:a16="http://schemas.microsoft.com/office/drawing/2014/main" id="{FEFF247F-B281-A010-153C-6FA86539700F}"/>
              </a:ext>
            </a:extLst>
          </p:cNvPr>
          <p:cNvPicPr>
            <a:picLocks noChangeAspect="1"/>
          </p:cNvPicPr>
          <p:nvPr/>
        </p:nvPicPr>
        <p:blipFill>
          <a:blip r:embed="rId3"/>
          <a:stretch>
            <a:fillRect/>
          </a:stretch>
        </p:blipFill>
        <p:spPr>
          <a:xfrm>
            <a:off x="4255067" y="2249407"/>
            <a:ext cx="7513636" cy="4193141"/>
          </a:xfrm>
          <a:prstGeom prst="rect">
            <a:avLst/>
          </a:prstGeom>
        </p:spPr>
      </p:pic>
      <p:sp>
        <p:nvSpPr>
          <p:cNvPr id="7" name="TextBox 6">
            <a:extLst>
              <a:ext uri="{FF2B5EF4-FFF2-40B4-BE49-F238E27FC236}">
                <a16:creationId xmlns:a16="http://schemas.microsoft.com/office/drawing/2014/main" id="{45E61317-F92C-7864-400C-C0573313D601}"/>
              </a:ext>
            </a:extLst>
          </p:cNvPr>
          <p:cNvSpPr txBox="1"/>
          <p:nvPr/>
        </p:nvSpPr>
        <p:spPr>
          <a:xfrm>
            <a:off x="4324172" y="1862983"/>
            <a:ext cx="7444531" cy="369332"/>
          </a:xfrm>
          <a:prstGeom prst="rect">
            <a:avLst/>
          </a:prstGeom>
          <a:noFill/>
        </p:spPr>
        <p:txBody>
          <a:bodyPr wrap="square" rtlCol="0">
            <a:spAutoFit/>
          </a:bodyPr>
          <a:lstStyle/>
          <a:p>
            <a:r>
              <a:rPr lang="en-US" dirty="0"/>
              <a:t>https://hugo.moe/discord/discord-id-creation-date.html</a:t>
            </a:r>
          </a:p>
        </p:txBody>
      </p:sp>
      <p:sp>
        <p:nvSpPr>
          <p:cNvPr id="8" name="TextBox 7">
            <a:extLst>
              <a:ext uri="{FF2B5EF4-FFF2-40B4-BE49-F238E27FC236}">
                <a16:creationId xmlns:a16="http://schemas.microsoft.com/office/drawing/2014/main" id="{75232F5C-618E-E84E-9FCD-10223A008841}"/>
              </a:ext>
            </a:extLst>
          </p:cNvPr>
          <p:cNvSpPr txBox="1"/>
          <p:nvPr/>
        </p:nvSpPr>
        <p:spPr>
          <a:xfrm>
            <a:off x="423297" y="6112417"/>
            <a:ext cx="4516582" cy="369332"/>
          </a:xfrm>
          <a:prstGeom prst="rect">
            <a:avLst/>
          </a:prstGeom>
          <a:noFill/>
        </p:spPr>
        <p:txBody>
          <a:bodyPr wrap="square" rtlCol="0">
            <a:spAutoFit/>
          </a:bodyPr>
          <a:lstStyle/>
          <a:p>
            <a:r>
              <a:rPr lang="en-US" dirty="0"/>
              <a:t>External Search - Discord</a:t>
            </a:r>
          </a:p>
        </p:txBody>
      </p:sp>
    </p:spTree>
    <p:extLst>
      <p:ext uri="{BB962C8B-B14F-4D97-AF65-F5344CB8AC3E}">
        <p14:creationId xmlns:p14="http://schemas.microsoft.com/office/powerpoint/2010/main" val="3404535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DE74C7-1E04-8303-C778-39490298ECD0}"/>
              </a:ext>
            </a:extLst>
          </p:cNvPr>
          <p:cNvSpPr txBox="1"/>
          <p:nvPr/>
        </p:nvSpPr>
        <p:spPr>
          <a:xfrm>
            <a:off x="487109" y="606751"/>
            <a:ext cx="4956561" cy="369332"/>
          </a:xfrm>
          <a:prstGeom prst="rect">
            <a:avLst/>
          </a:prstGeom>
          <a:noFill/>
        </p:spPr>
        <p:txBody>
          <a:bodyPr wrap="square" rtlCol="0">
            <a:spAutoFit/>
          </a:bodyPr>
          <a:lstStyle/>
          <a:p>
            <a:r>
              <a:rPr lang="en-US" dirty="0"/>
              <a:t>735708716128796763 – Guild ID/Server ID</a:t>
            </a:r>
          </a:p>
        </p:txBody>
      </p:sp>
      <p:pic>
        <p:nvPicPr>
          <p:cNvPr id="4" name="Picture 3">
            <a:extLst>
              <a:ext uri="{FF2B5EF4-FFF2-40B4-BE49-F238E27FC236}">
                <a16:creationId xmlns:a16="http://schemas.microsoft.com/office/drawing/2014/main" id="{F0556404-2EB9-9783-2187-AC2856981681}"/>
              </a:ext>
            </a:extLst>
          </p:cNvPr>
          <p:cNvPicPr>
            <a:picLocks noChangeAspect="1"/>
          </p:cNvPicPr>
          <p:nvPr/>
        </p:nvPicPr>
        <p:blipFill>
          <a:blip r:embed="rId2"/>
          <a:stretch>
            <a:fillRect/>
          </a:stretch>
        </p:blipFill>
        <p:spPr>
          <a:xfrm>
            <a:off x="487109" y="976083"/>
            <a:ext cx="5387218" cy="3295146"/>
          </a:xfrm>
          <a:prstGeom prst="rect">
            <a:avLst/>
          </a:prstGeom>
        </p:spPr>
      </p:pic>
      <p:pic>
        <p:nvPicPr>
          <p:cNvPr id="8" name="Picture 7">
            <a:extLst>
              <a:ext uri="{FF2B5EF4-FFF2-40B4-BE49-F238E27FC236}">
                <a16:creationId xmlns:a16="http://schemas.microsoft.com/office/drawing/2014/main" id="{077B10BD-8B78-B06A-FA41-E25235D339FA}"/>
              </a:ext>
            </a:extLst>
          </p:cNvPr>
          <p:cNvPicPr>
            <a:picLocks noChangeAspect="1"/>
          </p:cNvPicPr>
          <p:nvPr/>
        </p:nvPicPr>
        <p:blipFill>
          <a:blip r:embed="rId3"/>
          <a:stretch>
            <a:fillRect/>
          </a:stretch>
        </p:blipFill>
        <p:spPr>
          <a:xfrm>
            <a:off x="5672723" y="4526736"/>
            <a:ext cx="5997615" cy="1840686"/>
          </a:xfrm>
          <a:prstGeom prst="rect">
            <a:avLst/>
          </a:prstGeom>
        </p:spPr>
      </p:pic>
    </p:spTree>
    <p:extLst>
      <p:ext uri="{BB962C8B-B14F-4D97-AF65-F5344CB8AC3E}">
        <p14:creationId xmlns:p14="http://schemas.microsoft.com/office/powerpoint/2010/main" val="2116969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9B955-01CB-E788-A348-CB12AF17A5E7}"/>
              </a:ext>
            </a:extLst>
          </p:cNvPr>
          <p:cNvPicPr>
            <a:picLocks noChangeAspect="1"/>
          </p:cNvPicPr>
          <p:nvPr/>
        </p:nvPicPr>
        <p:blipFill>
          <a:blip r:embed="rId2"/>
          <a:stretch>
            <a:fillRect/>
          </a:stretch>
        </p:blipFill>
        <p:spPr>
          <a:xfrm>
            <a:off x="592714" y="554375"/>
            <a:ext cx="4729003" cy="2081570"/>
          </a:xfrm>
          <a:prstGeom prst="rect">
            <a:avLst/>
          </a:prstGeom>
        </p:spPr>
      </p:pic>
      <p:pic>
        <p:nvPicPr>
          <p:cNvPr id="5" name="Picture 4">
            <a:extLst>
              <a:ext uri="{FF2B5EF4-FFF2-40B4-BE49-F238E27FC236}">
                <a16:creationId xmlns:a16="http://schemas.microsoft.com/office/drawing/2014/main" id="{6DFB60B7-B10F-8300-82C1-0C07679CEBC3}"/>
              </a:ext>
            </a:extLst>
          </p:cNvPr>
          <p:cNvPicPr>
            <a:picLocks noChangeAspect="1"/>
          </p:cNvPicPr>
          <p:nvPr/>
        </p:nvPicPr>
        <p:blipFill>
          <a:blip r:embed="rId3"/>
          <a:stretch>
            <a:fillRect/>
          </a:stretch>
        </p:blipFill>
        <p:spPr>
          <a:xfrm>
            <a:off x="6321389" y="461818"/>
            <a:ext cx="5346464" cy="4348255"/>
          </a:xfrm>
          <a:prstGeom prst="rect">
            <a:avLst/>
          </a:prstGeom>
        </p:spPr>
      </p:pic>
      <p:pic>
        <p:nvPicPr>
          <p:cNvPr id="7" name="Picture 6">
            <a:extLst>
              <a:ext uri="{FF2B5EF4-FFF2-40B4-BE49-F238E27FC236}">
                <a16:creationId xmlns:a16="http://schemas.microsoft.com/office/drawing/2014/main" id="{AFF7D411-E8A5-8D9E-A722-F8C1BF7D91F9}"/>
              </a:ext>
            </a:extLst>
          </p:cNvPr>
          <p:cNvPicPr>
            <a:picLocks noChangeAspect="1"/>
          </p:cNvPicPr>
          <p:nvPr/>
        </p:nvPicPr>
        <p:blipFill>
          <a:blip r:embed="rId4"/>
          <a:stretch>
            <a:fillRect/>
          </a:stretch>
        </p:blipFill>
        <p:spPr>
          <a:xfrm>
            <a:off x="524147" y="3805382"/>
            <a:ext cx="5070697" cy="2389910"/>
          </a:xfrm>
          <a:prstGeom prst="rect">
            <a:avLst/>
          </a:prstGeom>
        </p:spPr>
      </p:pic>
    </p:spTree>
    <p:extLst>
      <p:ext uri="{BB962C8B-B14F-4D97-AF65-F5344CB8AC3E}">
        <p14:creationId xmlns:p14="http://schemas.microsoft.com/office/powerpoint/2010/main" val="2086880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1C03FD-DA23-BB21-0BFD-7653FBAAFA88}"/>
              </a:ext>
            </a:extLst>
          </p:cNvPr>
          <p:cNvSpPr txBox="1"/>
          <p:nvPr/>
        </p:nvSpPr>
        <p:spPr>
          <a:xfrm>
            <a:off x="948583" y="1204765"/>
            <a:ext cx="10893040" cy="923330"/>
          </a:xfrm>
          <a:prstGeom prst="rect">
            <a:avLst/>
          </a:prstGeom>
          <a:noFill/>
        </p:spPr>
        <p:txBody>
          <a:bodyPr wrap="square" rtlCol="0">
            <a:spAutoFit/>
          </a:bodyPr>
          <a:lstStyle/>
          <a:p>
            <a:r>
              <a:rPr lang="en-US" dirty="0"/>
              <a:t>[gateway] &lt; {'t': 'RELATIONSHIP_ADD', 's': 78, 'op': 0, 'd': {'user': {'username': 'Prince of Devil', '</a:t>
            </a:r>
            <a:r>
              <a:rPr lang="en-US" dirty="0" err="1"/>
              <a:t>public_flags</a:t>
            </a:r>
            <a:r>
              <a:rPr lang="en-US" dirty="0"/>
              <a:t>': 0, 'id': '644502603639816208', 'discriminator': '0755', '</a:t>
            </a:r>
            <a:r>
              <a:rPr lang="en-US" dirty="0" err="1"/>
              <a:t>avatar_decoration</a:t>
            </a:r>
            <a:r>
              <a:rPr lang="en-US" dirty="0"/>
              <a:t>': None, 'avatar': '92e2697796c171dfa00e50ce8fab28ab'}, 'type': 4, 'nickname': None, 'id': '644502603639816208'}}</a:t>
            </a:r>
          </a:p>
        </p:txBody>
      </p:sp>
      <p:sp>
        <p:nvSpPr>
          <p:cNvPr id="4" name="TextBox 3">
            <a:extLst>
              <a:ext uri="{FF2B5EF4-FFF2-40B4-BE49-F238E27FC236}">
                <a16:creationId xmlns:a16="http://schemas.microsoft.com/office/drawing/2014/main" id="{6860C756-999C-ADA8-F6DB-3F402C62A971}"/>
              </a:ext>
            </a:extLst>
          </p:cNvPr>
          <p:cNvSpPr txBox="1"/>
          <p:nvPr/>
        </p:nvSpPr>
        <p:spPr>
          <a:xfrm>
            <a:off x="948583" y="2693870"/>
            <a:ext cx="10348957" cy="923330"/>
          </a:xfrm>
          <a:prstGeom prst="rect">
            <a:avLst/>
          </a:prstGeom>
          <a:noFill/>
        </p:spPr>
        <p:txBody>
          <a:bodyPr wrap="square" rtlCol="0">
            <a:spAutoFit/>
          </a:bodyPr>
          <a:lstStyle/>
          <a:p>
            <a:r>
              <a:rPr lang="en-US" dirty="0"/>
              <a:t>'author': {'username': 'MEE6', </a:t>
            </a:r>
            <a:r>
              <a:rPr lang="en-US" dirty="0">
                <a:highlight>
                  <a:srgbClr val="FFFF00"/>
                </a:highlight>
              </a:rPr>
              <a:t>'</a:t>
            </a:r>
            <a:r>
              <a:rPr lang="en-US" dirty="0" err="1">
                <a:highlight>
                  <a:srgbClr val="FFFF00"/>
                </a:highlight>
              </a:rPr>
              <a:t>public_flags</a:t>
            </a:r>
            <a:r>
              <a:rPr lang="en-US" dirty="0"/>
              <a:t>': 65536, 'id': '159985870458322944', 'discriminator': '4876', </a:t>
            </a:r>
            <a:r>
              <a:rPr lang="en-US" dirty="0">
                <a:highlight>
                  <a:srgbClr val="FFFF00"/>
                </a:highlight>
              </a:rPr>
              <a:t>'bot</a:t>
            </a:r>
            <a:r>
              <a:rPr lang="en-US" dirty="0"/>
              <a:t>': True, '</a:t>
            </a:r>
            <a:r>
              <a:rPr lang="en-US" dirty="0" err="1"/>
              <a:t>avatar_decoration</a:t>
            </a:r>
            <a:r>
              <a:rPr lang="en-US" dirty="0"/>
              <a:t>': None, 'avatar': 'b50adff099924dd5e6b72d13f77eb9d7'}, 'attachments': [], '</a:t>
            </a:r>
            <a:r>
              <a:rPr lang="en-US" dirty="0" err="1"/>
              <a:t>guild_id</a:t>
            </a:r>
            <a:r>
              <a:rPr lang="en-US" dirty="0"/>
              <a:t>': '933387422694273034'}}</a:t>
            </a:r>
          </a:p>
        </p:txBody>
      </p:sp>
      <p:sp>
        <p:nvSpPr>
          <p:cNvPr id="5" name="TextBox 4">
            <a:extLst>
              <a:ext uri="{FF2B5EF4-FFF2-40B4-BE49-F238E27FC236}">
                <a16:creationId xmlns:a16="http://schemas.microsoft.com/office/drawing/2014/main" id="{B6C73457-A556-51B9-D3DB-0D091EA30741}"/>
              </a:ext>
            </a:extLst>
          </p:cNvPr>
          <p:cNvSpPr txBox="1"/>
          <p:nvPr/>
        </p:nvSpPr>
        <p:spPr>
          <a:xfrm>
            <a:off x="948583" y="4016523"/>
            <a:ext cx="10442961" cy="2308324"/>
          </a:xfrm>
          <a:prstGeom prst="rect">
            <a:avLst/>
          </a:prstGeom>
          <a:noFill/>
        </p:spPr>
        <p:txBody>
          <a:bodyPr wrap="square" rtlCol="0">
            <a:spAutoFit/>
          </a:bodyPr>
          <a:lstStyle/>
          <a:p>
            <a:r>
              <a:rPr lang="en-US" dirty="0"/>
              <a:t>[gateway] &lt; {'t': 'MESSAGE_CREATE', 's': 55, 'op': 0, 'd': {'type': 0, '</a:t>
            </a:r>
            <a:r>
              <a:rPr lang="en-US" dirty="0" err="1"/>
              <a:t>tts</a:t>
            </a:r>
            <a:r>
              <a:rPr lang="en-US" dirty="0"/>
              <a:t>': False, 'timestamp': '2022-09-05T22:14:09.559000+00:00', '</a:t>
            </a:r>
            <a:r>
              <a:rPr lang="en-US" dirty="0" err="1"/>
              <a:t>referenced_message</a:t>
            </a:r>
            <a:r>
              <a:rPr lang="en-US" dirty="0"/>
              <a:t>': None, 'pinned': False, 'nonce': '1016471324291235840', 'mentions': [], '</a:t>
            </a:r>
            <a:r>
              <a:rPr lang="en-US" dirty="0" err="1"/>
              <a:t>mention_roles</a:t>
            </a:r>
            <a:r>
              <a:rPr lang="en-US" dirty="0"/>
              <a:t>': [], '</a:t>
            </a:r>
            <a:r>
              <a:rPr lang="en-US" dirty="0" err="1"/>
              <a:t>mention_everyone</a:t>
            </a:r>
            <a:r>
              <a:rPr lang="en-US" dirty="0"/>
              <a:t>': False, 'id': '1016471327328194630', 'flags': 0, 'embeds': [], '</a:t>
            </a:r>
            <a:r>
              <a:rPr lang="en-US" dirty="0" err="1"/>
              <a:t>edited_timestamp</a:t>
            </a:r>
            <a:r>
              <a:rPr lang="en-US" dirty="0"/>
              <a:t>': None, 'content': 'thank you very much', 'components': [], '</a:t>
            </a:r>
            <a:r>
              <a:rPr lang="en-US" dirty="0" err="1"/>
              <a:t>channel_id</a:t>
            </a:r>
            <a:r>
              <a:rPr lang="en-US" dirty="0"/>
              <a:t>': '1016461614825881713', 'author': {'username': '</a:t>
            </a:r>
            <a:r>
              <a:rPr lang="en-US" dirty="0" err="1"/>
              <a:t>oldboy</a:t>
            </a:r>
            <a:r>
              <a:rPr lang="en-US" dirty="0"/>
              <a:t>', '</a:t>
            </a:r>
            <a:r>
              <a:rPr lang="en-US" dirty="0" err="1"/>
              <a:t>public_flags</a:t>
            </a:r>
            <a:r>
              <a:rPr lang="en-US" dirty="0"/>
              <a:t>': 0, 'id': '491856459873779732', 'discriminator': '9080', '</a:t>
            </a:r>
            <a:r>
              <a:rPr lang="en-US" dirty="0" err="1"/>
              <a:t>avatar_decoration</a:t>
            </a:r>
            <a:r>
              <a:rPr lang="en-US" dirty="0"/>
              <a:t>': None, 'avatar': 'beb573e380edcfa7a114995ad194081f'}, 'attachments': []}}</a:t>
            </a:r>
          </a:p>
          <a:p>
            <a:r>
              <a:rPr lang="en-US" dirty="0"/>
              <a:t>&gt; </a:t>
            </a:r>
            <a:r>
              <a:rPr lang="en-US" dirty="0">
                <a:highlight>
                  <a:srgbClr val="FFFF00"/>
                </a:highlight>
              </a:rPr>
              <a:t>guild</a:t>
            </a:r>
            <a:r>
              <a:rPr lang="en-US" dirty="0"/>
              <a:t> </a:t>
            </a:r>
            <a:r>
              <a:rPr lang="en-US" dirty="0">
                <a:highlight>
                  <a:srgbClr val="FF0000"/>
                </a:highlight>
              </a:rPr>
              <a:t>None</a:t>
            </a:r>
            <a:r>
              <a:rPr lang="en-US" dirty="0"/>
              <a:t> </a:t>
            </a:r>
            <a:r>
              <a:rPr lang="en-US" dirty="0">
                <a:highlight>
                  <a:srgbClr val="FFFF00"/>
                </a:highlight>
              </a:rPr>
              <a:t>channel</a:t>
            </a:r>
            <a:r>
              <a:rPr lang="en-US" dirty="0"/>
              <a:t> 1016461614825881713 | oldboy#9080: thank you very much</a:t>
            </a:r>
          </a:p>
        </p:txBody>
      </p:sp>
      <p:sp>
        <p:nvSpPr>
          <p:cNvPr id="6" name="TextBox 5">
            <a:extLst>
              <a:ext uri="{FF2B5EF4-FFF2-40B4-BE49-F238E27FC236}">
                <a16:creationId xmlns:a16="http://schemas.microsoft.com/office/drawing/2014/main" id="{C745D6DE-C71D-A335-39D8-94EE66D0F9E1}"/>
              </a:ext>
            </a:extLst>
          </p:cNvPr>
          <p:cNvSpPr txBox="1"/>
          <p:nvPr/>
        </p:nvSpPr>
        <p:spPr>
          <a:xfrm>
            <a:off x="948583" y="912771"/>
            <a:ext cx="4221623" cy="369332"/>
          </a:xfrm>
          <a:prstGeom prst="rect">
            <a:avLst/>
          </a:prstGeom>
          <a:noFill/>
        </p:spPr>
        <p:txBody>
          <a:bodyPr wrap="square" rtlCol="0">
            <a:spAutoFit/>
          </a:bodyPr>
          <a:lstStyle/>
          <a:p>
            <a:r>
              <a:rPr lang="en-US" dirty="0">
                <a:highlight>
                  <a:srgbClr val="FFFF00"/>
                </a:highlight>
              </a:rPr>
              <a:t>Normal user posting in same channel </a:t>
            </a:r>
          </a:p>
        </p:txBody>
      </p:sp>
      <p:sp>
        <p:nvSpPr>
          <p:cNvPr id="7" name="TextBox 6">
            <a:extLst>
              <a:ext uri="{FF2B5EF4-FFF2-40B4-BE49-F238E27FC236}">
                <a16:creationId xmlns:a16="http://schemas.microsoft.com/office/drawing/2014/main" id="{ABF0C058-8D12-942D-2FC3-FC9B01401E55}"/>
              </a:ext>
            </a:extLst>
          </p:cNvPr>
          <p:cNvSpPr txBox="1"/>
          <p:nvPr/>
        </p:nvSpPr>
        <p:spPr>
          <a:xfrm>
            <a:off x="948583" y="2420089"/>
            <a:ext cx="1854438" cy="369332"/>
          </a:xfrm>
          <a:prstGeom prst="rect">
            <a:avLst/>
          </a:prstGeom>
          <a:noFill/>
        </p:spPr>
        <p:txBody>
          <a:bodyPr wrap="square" rtlCol="0">
            <a:spAutoFit/>
          </a:bodyPr>
          <a:lstStyle/>
          <a:p>
            <a:r>
              <a:rPr lang="en-US" dirty="0">
                <a:highlight>
                  <a:srgbClr val="FFFF00"/>
                </a:highlight>
              </a:rPr>
              <a:t>Bot interaction </a:t>
            </a:r>
          </a:p>
        </p:txBody>
      </p:sp>
      <p:sp>
        <p:nvSpPr>
          <p:cNvPr id="8" name="TextBox 7">
            <a:extLst>
              <a:ext uri="{FF2B5EF4-FFF2-40B4-BE49-F238E27FC236}">
                <a16:creationId xmlns:a16="http://schemas.microsoft.com/office/drawing/2014/main" id="{23464934-3934-9A6F-AFEC-F76A39973909}"/>
              </a:ext>
            </a:extLst>
          </p:cNvPr>
          <p:cNvSpPr txBox="1"/>
          <p:nvPr/>
        </p:nvSpPr>
        <p:spPr>
          <a:xfrm>
            <a:off x="948583" y="3647191"/>
            <a:ext cx="3614871" cy="369332"/>
          </a:xfrm>
          <a:prstGeom prst="rect">
            <a:avLst/>
          </a:prstGeom>
          <a:noFill/>
        </p:spPr>
        <p:txBody>
          <a:bodyPr wrap="square" rtlCol="0">
            <a:spAutoFit/>
          </a:bodyPr>
          <a:lstStyle/>
          <a:p>
            <a:r>
              <a:rPr lang="en-US" dirty="0">
                <a:highlight>
                  <a:srgbClr val="FFFF00"/>
                </a:highlight>
              </a:rPr>
              <a:t>DM from someone with readout</a:t>
            </a:r>
          </a:p>
        </p:txBody>
      </p:sp>
    </p:spTree>
    <p:extLst>
      <p:ext uri="{BB962C8B-B14F-4D97-AF65-F5344CB8AC3E}">
        <p14:creationId xmlns:p14="http://schemas.microsoft.com/office/powerpoint/2010/main" val="2447415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399865-0F70-9276-A789-DE96D301F3C0}"/>
              </a:ext>
            </a:extLst>
          </p:cNvPr>
          <p:cNvSpPr>
            <a:spLocks noGrp="1"/>
          </p:cNvSpPr>
          <p:nvPr>
            <p:ph idx="1"/>
          </p:nvPr>
        </p:nvSpPr>
        <p:spPr/>
        <p:txBody>
          <a:bodyPr/>
          <a:lstStyle/>
          <a:p>
            <a:r>
              <a:rPr lang="en-US" dirty="0"/>
              <a:t>Additional resources for the talk:</a:t>
            </a:r>
          </a:p>
          <a:p>
            <a:r>
              <a:rPr lang="en-US" dirty="0"/>
              <a:t>Github.com/ginsberg5150</a:t>
            </a:r>
          </a:p>
        </p:txBody>
      </p:sp>
      <p:pic>
        <p:nvPicPr>
          <p:cNvPr id="6" name="Picture 5">
            <a:extLst>
              <a:ext uri="{FF2B5EF4-FFF2-40B4-BE49-F238E27FC236}">
                <a16:creationId xmlns:a16="http://schemas.microsoft.com/office/drawing/2014/main" id="{230A17F9-2B13-D89B-E4C2-54F6D13E6DA8}"/>
              </a:ext>
            </a:extLst>
          </p:cNvPr>
          <p:cNvPicPr>
            <a:picLocks noChangeAspect="1"/>
          </p:cNvPicPr>
          <p:nvPr/>
        </p:nvPicPr>
        <p:blipFill>
          <a:blip r:embed="rId2"/>
          <a:stretch>
            <a:fillRect/>
          </a:stretch>
        </p:blipFill>
        <p:spPr>
          <a:xfrm>
            <a:off x="7777018" y="191699"/>
            <a:ext cx="4219585" cy="6426156"/>
          </a:xfrm>
          <a:prstGeom prst="rect">
            <a:avLst/>
          </a:prstGeom>
          <a:ln w="25400">
            <a:solidFill>
              <a:schemeClr val="tx1"/>
            </a:solidFill>
          </a:ln>
        </p:spPr>
      </p:pic>
    </p:spTree>
    <p:extLst>
      <p:ext uri="{BB962C8B-B14F-4D97-AF65-F5344CB8AC3E}">
        <p14:creationId xmlns:p14="http://schemas.microsoft.com/office/powerpoint/2010/main" val="3015958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31BB8085-1FFF-44DD-A144-D794D923CF00}"/>
              </a:ext>
            </a:extLst>
          </p:cNvPr>
          <p:cNvSpPr>
            <a:spLocks noGrp="1"/>
          </p:cNvSpPr>
          <p:nvPr>
            <p:ph type="title"/>
          </p:nvPr>
        </p:nvSpPr>
        <p:spPr>
          <a:xfrm>
            <a:off x="573409" y="559477"/>
            <a:ext cx="3765200" cy="5709931"/>
          </a:xfrm>
        </p:spPr>
        <p:txBody>
          <a:bodyPr>
            <a:normAutofit/>
          </a:bodyPr>
          <a:lstStyle/>
          <a:p>
            <a:pPr algn="ctr"/>
            <a:r>
              <a:rPr lang="en-US" dirty="0"/>
              <a:t>Questions?</a:t>
            </a:r>
          </a:p>
        </p:txBody>
      </p:sp>
      <p:sp>
        <p:nvSpPr>
          <p:cNvPr id="14" name="Rectangle 1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descr="SmartArt Process Diagram">
            <a:extLst>
              <a:ext uri="{FF2B5EF4-FFF2-40B4-BE49-F238E27FC236}">
                <a16:creationId xmlns:a16="http://schemas.microsoft.com/office/drawing/2014/main" id="{60233515-42BF-4401-AB7F-458C06159D34}"/>
              </a:ext>
            </a:extLst>
          </p:cNvPr>
          <p:cNvGraphicFramePr>
            <a:graphicFrameLocks noGrp="1"/>
          </p:cNvGraphicFramePr>
          <p:nvPr>
            <p:ph idx="1"/>
            <p:extLst>
              <p:ext uri="{D42A27DB-BD31-4B8C-83A1-F6EECF244321}">
                <p14:modId xmlns:p14="http://schemas.microsoft.com/office/powerpoint/2010/main" val="1654090256"/>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3773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2634-B9D1-402E-98C2-65E3C880422B}"/>
              </a:ext>
            </a:extLst>
          </p:cNvPr>
          <p:cNvSpPr>
            <a:spLocks noGrp="1"/>
          </p:cNvSpPr>
          <p:nvPr>
            <p:ph type="title"/>
          </p:nvPr>
        </p:nvSpPr>
        <p:spPr/>
        <p:txBody>
          <a:bodyPr/>
          <a:lstStyle/>
          <a:p>
            <a:r>
              <a:rPr lang="en-US" dirty="0">
                <a:latin typeface="+mn-lt"/>
              </a:rPr>
              <a:t>What we do before matters…</a:t>
            </a:r>
          </a:p>
        </p:txBody>
      </p:sp>
      <p:sp>
        <p:nvSpPr>
          <p:cNvPr id="3" name="Content Placeholder 2">
            <a:extLst>
              <a:ext uri="{FF2B5EF4-FFF2-40B4-BE49-F238E27FC236}">
                <a16:creationId xmlns:a16="http://schemas.microsoft.com/office/drawing/2014/main" id="{2485F421-B720-7F85-C481-8DE7F0ED8246}"/>
              </a:ext>
            </a:extLst>
          </p:cNvPr>
          <p:cNvSpPr>
            <a:spLocks noGrp="1"/>
          </p:cNvSpPr>
          <p:nvPr>
            <p:ph idx="1"/>
          </p:nvPr>
        </p:nvSpPr>
        <p:spPr/>
        <p:txBody>
          <a:bodyPr/>
          <a:lstStyle/>
          <a:p>
            <a:pPr>
              <a:buFont typeface="Wingdings" panose="05000000000000000000" pitchFamily="2" charset="2"/>
              <a:buChar char="§"/>
            </a:pPr>
            <a:r>
              <a:rPr lang="en-US" sz="1800" dirty="0"/>
              <a:t>What is the goal of the research?</a:t>
            </a:r>
          </a:p>
          <a:p>
            <a:pPr>
              <a:buFont typeface="Wingdings" panose="05000000000000000000" pitchFamily="2" charset="2"/>
              <a:buChar char="§"/>
            </a:pPr>
            <a:r>
              <a:rPr lang="en-US" sz="1800" dirty="0"/>
              <a:t>Are we researching groups, targets or data? (findings, data trade, malicious postings, company mentions?)</a:t>
            </a:r>
          </a:p>
          <a:p>
            <a:pPr>
              <a:buFont typeface="Wingdings" panose="05000000000000000000" pitchFamily="2" charset="2"/>
              <a:buChar char="§"/>
            </a:pPr>
            <a:r>
              <a:rPr lang="en-US" sz="1800" dirty="0"/>
              <a:t>Are we joining the groups? </a:t>
            </a:r>
          </a:p>
          <a:p>
            <a:pPr>
              <a:buFont typeface="Wingdings" panose="05000000000000000000" pitchFamily="2" charset="2"/>
              <a:buChar char="§"/>
            </a:pPr>
            <a:r>
              <a:rPr lang="en-US" sz="1800" dirty="0"/>
              <a:t>Is the goal to research from the outside a channel or server? </a:t>
            </a:r>
          </a:p>
          <a:p>
            <a:pPr>
              <a:buFont typeface="Wingdings" panose="05000000000000000000" pitchFamily="2" charset="2"/>
              <a:buChar char="§"/>
            </a:pPr>
            <a:r>
              <a:rPr lang="en-US" sz="1800" dirty="0"/>
              <a:t>Are we linking a device to the application? </a:t>
            </a:r>
          </a:p>
          <a:p>
            <a:pPr>
              <a:buFont typeface="Wingdings" panose="05000000000000000000" pitchFamily="2" charset="2"/>
              <a:buChar char="§"/>
            </a:pPr>
            <a:r>
              <a:rPr lang="en-US" sz="1800" dirty="0"/>
              <a:t>Are we downloading information or user details? </a:t>
            </a:r>
          </a:p>
          <a:p>
            <a:endParaRPr lang="en-US" dirty="0"/>
          </a:p>
        </p:txBody>
      </p:sp>
    </p:spTree>
    <p:extLst>
      <p:ext uri="{BB962C8B-B14F-4D97-AF65-F5344CB8AC3E}">
        <p14:creationId xmlns:p14="http://schemas.microsoft.com/office/powerpoint/2010/main" val="34911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5" name="Rectangle 14">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n placed on top of a signature line">
            <a:extLst>
              <a:ext uri="{FF2B5EF4-FFF2-40B4-BE49-F238E27FC236}">
                <a16:creationId xmlns:a16="http://schemas.microsoft.com/office/drawing/2014/main" id="{3CFC58E9-2C8F-9C77-B291-3628BBCF2224}"/>
              </a:ext>
            </a:extLst>
          </p:cNvPr>
          <p:cNvPicPr>
            <a:picLocks noChangeAspect="1"/>
          </p:cNvPicPr>
          <p:nvPr/>
        </p:nvPicPr>
        <p:blipFill rotWithShape="1">
          <a:blip r:embed="rId2">
            <a:alphaModFix amt="35000"/>
          </a:blip>
          <a:srcRect b="15730"/>
          <a:stretch/>
        </p:blipFill>
        <p:spPr>
          <a:xfrm>
            <a:off x="0" y="10"/>
            <a:ext cx="12191980" cy="6857990"/>
          </a:xfrm>
          <a:prstGeom prst="rect">
            <a:avLst/>
          </a:prstGeom>
        </p:spPr>
      </p:pic>
      <p:sp>
        <p:nvSpPr>
          <p:cNvPr id="3" name="TextBox 2">
            <a:extLst>
              <a:ext uri="{FF2B5EF4-FFF2-40B4-BE49-F238E27FC236}">
                <a16:creationId xmlns:a16="http://schemas.microsoft.com/office/drawing/2014/main" id="{8D5A2505-454E-E96B-9A0E-E6ECD71D3032}"/>
              </a:ext>
            </a:extLst>
          </p:cNvPr>
          <p:cNvSpPr txBox="1"/>
          <p:nvPr/>
        </p:nvSpPr>
        <p:spPr>
          <a:xfrm>
            <a:off x="614218" y="563418"/>
            <a:ext cx="10058400" cy="5919678"/>
          </a:xfrm>
          <a:prstGeom prst="rect">
            <a:avLst/>
          </a:prstGeom>
        </p:spPr>
        <p:txBody>
          <a:bodyPr vert="horz" lIns="91440" tIns="45720" rIns="91440" bIns="45720" rtlCol="0">
            <a:normAutofit/>
          </a:bodyPr>
          <a:lstStyle/>
          <a:p>
            <a:pPr indent="-182880">
              <a:lnSpc>
                <a:spcPct val="90000"/>
              </a:lnSpc>
              <a:spcAft>
                <a:spcPts val="600"/>
              </a:spcAft>
              <a:buClr>
                <a:schemeClr val="tx1">
                  <a:lumMod val="85000"/>
                  <a:lumOff val="15000"/>
                </a:schemeClr>
              </a:buClr>
              <a:buFont typeface="Garamond" pitchFamily="18" charset="0"/>
              <a:buChar char="◦"/>
            </a:pPr>
            <a:r>
              <a:rPr lang="en-US" sz="2800" dirty="0"/>
              <a:t>Agenda for the talk:</a:t>
            </a:r>
          </a:p>
          <a:p>
            <a:pPr indent="-182880">
              <a:lnSpc>
                <a:spcPct val="90000"/>
              </a:lnSpc>
              <a:spcAft>
                <a:spcPts val="600"/>
              </a:spcAft>
              <a:buClr>
                <a:schemeClr val="tx1">
                  <a:lumMod val="85000"/>
                  <a:lumOff val="15000"/>
                </a:schemeClr>
              </a:buClr>
              <a:buFont typeface="Garamond" pitchFamily="18" charset="0"/>
              <a:buChar char="◦"/>
            </a:pPr>
            <a:endParaRPr lang="en-US" sz="2800" dirty="0"/>
          </a:p>
          <a:p>
            <a:pPr marL="285750" indent="-182880">
              <a:lnSpc>
                <a:spcPct val="90000"/>
              </a:lnSpc>
              <a:spcAft>
                <a:spcPts val="600"/>
              </a:spcAft>
              <a:buClr>
                <a:schemeClr val="tx1">
                  <a:lumMod val="85000"/>
                  <a:lumOff val="15000"/>
                </a:schemeClr>
              </a:buClr>
              <a:buFont typeface="Garamond" pitchFamily="18" charset="0"/>
              <a:buChar char="◦"/>
            </a:pPr>
            <a:r>
              <a:rPr lang="en-US" sz="2800" dirty="0"/>
              <a:t>We will discuss the use case of each platform</a:t>
            </a:r>
          </a:p>
          <a:p>
            <a:pPr marL="285750" indent="-182880">
              <a:lnSpc>
                <a:spcPct val="90000"/>
              </a:lnSpc>
              <a:spcAft>
                <a:spcPts val="600"/>
              </a:spcAft>
              <a:buClr>
                <a:schemeClr val="tx1">
                  <a:lumMod val="85000"/>
                  <a:lumOff val="15000"/>
                </a:schemeClr>
              </a:buClr>
              <a:buFont typeface="Garamond" pitchFamily="18" charset="0"/>
              <a:buChar char="◦"/>
            </a:pPr>
            <a:r>
              <a:rPr lang="en-US" sz="2800" dirty="0"/>
              <a:t>We will look at the platform from:</a:t>
            </a:r>
          </a:p>
          <a:p>
            <a:pPr marL="742950" lvl="1" indent="-182880">
              <a:lnSpc>
                <a:spcPct val="90000"/>
              </a:lnSpc>
              <a:spcAft>
                <a:spcPts val="600"/>
              </a:spcAft>
              <a:buClr>
                <a:schemeClr val="tx1">
                  <a:lumMod val="85000"/>
                  <a:lumOff val="15000"/>
                </a:schemeClr>
              </a:buClr>
              <a:buFont typeface="Garamond" pitchFamily="18" charset="0"/>
              <a:buChar char="◦"/>
            </a:pPr>
            <a:r>
              <a:rPr lang="en-US" sz="2800" dirty="0"/>
              <a:t>3</a:t>
            </a:r>
            <a:r>
              <a:rPr lang="en-US" sz="2800" baseline="30000" dirty="0"/>
              <a:t>rd</a:t>
            </a:r>
            <a:r>
              <a:rPr lang="en-US" sz="2800" dirty="0"/>
              <a:t> party view</a:t>
            </a:r>
          </a:p>
          <a:p>
            <a:pPr marL="742950" lvl="1" indent="-182880">
              <a:lnSpc>
                <a:spcPct val="90000"/>
              </a:lnSpc>
              <a:spcAft>
                <a:spcPts val="600"/>
              </a:spcAft>
              <a:buClr>
                <a:schemeClr val="tx1">
                  <a:lumMod val="85000"/>
                  <a:lumOff val="15000"/>
                </a:schemeClr>
              </a:buClr>
              <a:buFont typeface="Garamond" pitchFamily="18" charset="0"/>
              <a:buChar char="◦"/>
            </a:pPr>
            <a:r>
              <a:rPr lang="en-US" sz="2800" dirty="0"/>
              <a:t>Unauthenticated</a:t>
            </a:r>
          </a:p>
          <a:p>
            <a:pPr marL="742950" lvl="1" indent="-182880">
              <a:lnSpc>
                <a:spcPct val="90000"/>
              </a:lnSpc>
              <a:spcAft>
                <a:spcPts val="600"/>
              </a:spcAft>
              <a:buClr>
                <a:schemeClr val="tx1">
                  <a:lumMod val="85000"/>
                  <a:lumOff val="15000"/>
                </a:schemeClr>
              </a:buClr>
              <a:buFont typeface="Garamond" pitchFamily="18" charset="0"/>
              <a:buChar char="◦"/>
            </a:pPr>
            <a:r>
              <a:rPr lang="en-US" sz="2800" dirty="0"/>
              <a:t>Authenticated</a:t>
            </a:r>
          </a:p>
          <a:p>
            <a:pPr marL="285750" indent="-182880">
              <a:lnSpc>
                <a:spcPct val="90000"/>
              </a:lnSpc>
              <a:spcAft>
                <a:spcPts val="600"/>
              </a:spcAft>
              <a:buClr>
                <a:schemeClr val="tx1">
                  <a:lumMod val="85000"/>
                  <a:lumOff val="15000"/>
                </a:schemeClr>
              </a:buClr>
              <a:buFont typeface="Garamond" pitchFamily="18" charset="0"/>
              <a:buChar char="◦"/>
            </a:pPr>
            <a:r>
              <a:rPr lang="en-US" sz="2800" dirty="0"/>
              <a:t>What is the information detail we want to gather?</a:t>
            </a:r>
          </a:p>
          <a:p>
            <a:pPr marL="285750" indent="-182880">
              <a:lnSpc>
                <a:spcPct val="90000"/>
              </a:lnSpc>
              <a:spcAft>
                <a:spcPts val="600"/>
              </a:spcAft>
              <a:buClr>
                <a:schemeClr val="tx1">
                  <a:lumMod val="85000"/>
                  <a:lumOff val="15000"/>
                </a:schemeClr>
              </a:buClr>
              <a:buFont typeface="Garamond" pitchFamily="18" charset="0"/>
              <a:buChar char="◦"/>
            </a:pPr>
            <a:r>
              <a:rPr lang="en-US" sz="2800" dirty="0"/>
              <a:t>Pivoting into and out of the platform.</a:t>
            </a:r>
          </a:p>
          <a:p>
            <a:pPr marL="285750" indent="-182880">
              <a:lnSpc>
                <a:spcPct val="90000"/>
              </a:lnSpc>
              <a:spcAft>
                <a:spcPts val="600"/>
              </a:spcAft>
              <a:buClr>
                <a:schemeClr val="tx1">
                  <a:lumMod val="85000"/>
                  <a:lumOff val="15000"/>
                </a:schemeClr>
              </a:buClr>
              <a:buFont typeface="Garamond" pitchFamily="18" charset="0"/>
              <a:buChar char="◦"/>
            </a:pPr>
            <a:r>
              <a:rPr lang="en-US" sz="2800" dirty="0"/>
              <a:t>Advanced topics</a:t>
            </a:r>
          </a:p>
          <a:p>
            <a:pPr marL="742950" lvl="1" indent="-182880">
              <a:lnSpc>
                <a:spcPct val="90000"/>
              </a:lnSpc>
              <a:spcAft>
                <a:spcPts val="600"/>
              </a:spcAft>
              <a:buClr>
                <a:schemeClr val="tx1">
                  <a:lumMod val="85000"/>
                  <a:lumOff val="15000"/>
                </a:schemeClr>
              </a:buClr>
              <a:buFont typeface="Garamond" pitchFamily="18" charset="0"/>
              <a:buChar char="◦"/>
            </a:pPr>
            <a:r>
              <a:rPr lang="en-US" sz="2800" dirty="0"/>
              <a:t>Python scripting for the platform</a:t>
            </a:r>
          </a:p>
          <a:p>
            <a:pPr lvl="2" indent="-182880">
              <a:lnSpc>
                <a:spcPct val="90000"/>
              </a:lnSpc>
              <a:spcAft>
                <a:spcPts val="600"/>
              </a:spcAft>
              <a:buClr>
                <a:schemeClr val="tx1">
                  <a:lumMod val="85000"/>
                  <a:lumOff val="15000"/>
                </a:schemeClr>
              </a:buClr>
              <a:buFont typeface="Garamond" pitchFamily="18" charset="0"/>
              <a:buChar char="◦"/>
            </a:pPr>
            <a:endParaRPr lang="en-US" dirty="0"/>
          </a:p>
        </p:txBody>
      </p:sp>
      <p:sp>
        <p:nvSpPr>
          <p:cNvPr id="17" name="Rectangle 16">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141677876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extBox 1">
            <a:extLst>
              <a:ext uri="{FF2B5EF4-FFF2-40B4-BE49-F238E27FC236}">
                <a16:creationId xmlns:a16="http://schemas.microsoft.com/office/drawing/2014/main" id="{BF0B64E8-2B9D-F5E1-7CF6-64E893EFF955}"/>
              </a:ext>
            </a:extLst>
          </p:cNvPr>
          <p:cNvSpPr txBox="1"/>
          <p:nvPr/>
        </p:nvSpPr>
        <p:spPr>
          <a:xfrm>
            <a:off x="6579450" y="727627"/>
            <a:ext cx="4957553"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solidFill>
                  <a:schemeClr val="tx1">
                    <a:lumMod val="85000"/>
                    <a:lumOff val="15000"/>
                  </a:schemeClr>
                </a:solidFill>
                <a:latin typeface="+mj-lt"/>
              </a:rPr>
              <a:t>OPSEC:</a:t>
            </a:r>
          </a:p>
        </p:txBody>
      </p:sp>
      <p:sp>
        <p:nvSpPr>
          <p:cNvPr id="16" name="Rectangle 15">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5" name="Picture 4">
            <a:extLst>
              <a:ext uri="{FF2B5EF4-FFF2-40B4-BE49-F238E27FC236}">
                <a16:creationId xmlns:a16="http://schemas.microsoft.com/office/drawing/2014/main" id="{E2067A19-4AC4-4300-19D1-16A1912EECE9}"/>
              </a:ext>
            </a:extLst>
          </p:cNvPr>
          <p:cNvPicPr>
            <a:picLocks noChangeAspect="1"/>
          </p:cNvPicPr>
          <p:nvPr/>
        </p:nvPicPr>
        <p:blipFill>
          <a:blip r:embed="rId2"/>
          <a:stretch>
            <a:fillRect/>
          </a:stretch>
        </p:blipFill>
        <p:spPr>
          <a:xfrm>
            <a:off x="1205256" y="2042017"/>
            <a:ext cx="4414438" cy="2792131"/>
          </a:xfrm>
          <a:prstGeom prst="rect">
            <a:avLst/>
          </a:prstGeom>
        </p:spPr>
      </p:pic>
      <p:sp>
        <p:nvSpPr>
          <p:cNvPr id="3" name="TextBox 2">
            <a:extLst>
              <a:ext uri="{FF2B5EF4-FFF2-40B4-BE49-F238E27FC236}">
                <a16:creationId xmlns:a16="http://schemas.microsoft.com/office/drawing/2014/main" id="{D2D2F958-2B58-5B69-A96B-CF5A37D62D7E}"/>
              </a:ext>
            </a:extLst>
          </p:cNvPr>
          <p:cNvSpPr txBox="1"/>
          <p:nvPr/>
        </p:nvSpPr>
        <p:spPr>
          <a:xfrm>
            <a:off x="6096000" y="2538919"/>
            <a:ext cx="5724144" cy="3496120"/>
          </a:xfrm>
          <a:prstGeom prst="rect">
            <a:avLst/>
          </a:prstGeom>
        </p:spPr>
        <p:txBody>
          <a:bodyPr vert="horz" lIns="91440" tIns="45720" rIns="91440" bIns="45720" rtlCol="0">
            <a:normAutofit/>
          </a:bodyPr>
          <a:lstStyle/>
          <a:p>
            <a:pPr>
              <a:spcAft>
                <a:spcPts val="600"/>
              </a:spcAft>
              <a:buClr>
                <a:schemeClr val="tx1">
                  <a:lumMod val="85000"/>
                  <a:lumOff val="15000"/>
                </a:schemeClr>
              </a:buClr>
            </a:pPr>
            <a:r>
              <a:rPr lang="en-US" dirty="0"/>
              <a:t>Depending on your ability to research, there are certain things you might be able to do:</a:t>
            </a:r>
          </a:p>
          <a:p>
            <a:pPr marL="285750" indent="-182880">
              <a:spcAft>
                <a:spcPts val="600"/>
              </a:spcAft>
              <a:buClr>
                <a:schemeClr val="tx1">
                  <a:lumMod val="85000"/>
                  <a:lumOff val="15000"/>
                </a:schemeClr>
              </a:buClr>
              <a:buFont typeface="Garamond" pitchFamily="18" charset="0"/>
              <a:buChar char="◦"/>
            </a:pPr>
            <a:r>
              <a:rPr lang="en-US" dirty="0"/>
              <a:t>Develop a sock puppet account</a:t>
            </a:r>
          </a:p>
          <a:p>
            <a:pPr marL="285750" indent="-182880">
              <a:spcAft>
                <a:spcPts val="600"/>
              </a:spcAft>
              <a:buClr>
                <a:schemeClr val="tx1">
                  <a:lumMod val="85000"/>
                  <a:lumOff val="15000"/>
                </a:schemeClr>
              </a:buClr>
              <a:buFont typeface="Garamond" pitchFamily="18" charset="0"/>
              <a:buChar char="◦"/>
            </a:pPr>
            <a:r>
              <a:rPr lang="en-US" dirty="0"/>
              <a:t>Run code</a:t>
            </a:r>
          </a:p>
          <a:p>
            <a:pPr marL="285750" indent="-182880">
              <a:spcAft>
                <a:spcPts val="600"/>
              </a:spcAft>
              <a:buClr>
                <a:schemeClr val="tx1">
                  <a:lumMod val="85000"/>
                  <a:lumOff val="15000"/>
                </a:schemeClr>
              </a:buClr>
              <a:buFont typeface="Garamond" pitchFamily="18" charset="0"/>
              <a:buChar char="◦"/>
            </a:pPr>
            <a:r>
              <a:rPr lang="en-US" dirty="0"/>
              <a:t>Interact with users</a:t>
            </a:r>
          </a:p>
          <a:p>
            <a:pPr marL="285750" indent="-182880">
              <a:spcAft>
                <a:spcPts val="600"/>
              </a:spcAft>
              <a:buClr>
                <a:schemeClr val="tx1">
                  <a:lumMod val="85000"/>
                  <a:lumOff val="15000"/>
                </a:schemeClr>
              </a:buClr>
              <a:buFont typeface="Garamond" pitchFamily="18" charset="0"/>
              <a:buChar char="◦"/>
            </a:pPr>
            <a:r>
              <a:rPr lang="en-US" dirty="0"/>
              <a:t>Post in a thread to mature a sock account or gain additional information </a:t>
            </a:r>
          </a:p>
        </p:txBody>
      </p:sp>
    </p:spTree>
    <p:extLst>
      <p:ext uri="{BB962C8B-B14F-4D97-AF65-F5344CB8AC3E}">
        <p14:creationId xmlns:p14="http://schemas.microsoft.com/office/powerpoint/2010/main" val="374052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8"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9"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4" descr="Lines intersecting at pushpin">
            <a:extLst>
              <a:ext uri="{FF2B5EF4-FFF2-40B4-BE49-F238E27FC236}">
                <a16:creationId xmlns:a16="http://schemas.microsoft.com/office/drawing/2014/main" id="{10E688FF-0782-7402-1060-416164946746}"/>
              </a:ext>
            </a:extLst>
          </p:cNvPr>
          <p:cNvPicPr>
            <a:picLocks noChangeAspect="1"/>
          </p:cNvPicPr>
          <p:nvPr/>
        </p:nvPicPr>
        <p:blipFill rotWithShape="1">
          <a:blip r:embed="rId2"/>
          <a:srcRect t="9391" b="6340"/>
          <a:stretch/>
        </p:blipFill>
        <p:spPr>
          <a:xfrm>
            <a:off x="20" y="-22"/>
            <a:ext cx="12191977" cy="6858022"/>
          </a:xfrm>
          <a:prstGeom prst="rect">
            <a:avLst/>
          </a:prstGeom>
        </p:spPr>
      </p:pic>
      <p:sp>
        <p:nvSpPr>
          <p:cNvPr id="3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6B9697-2D1D-2F74-A09C-C773CD5D407E}"/>
              </a:ext>
            </a:extLst>
          </p:cNvPr>
          <p:cNvSpPr>
            <a:spLocks noGrp="1"/>
          </p:cNvSpPr>
          <p:nvPr>
            <p:ph type="title"/>
          </p:nvPr>
        </p:nvSpPr>
        <p:spPr>
          <a:xfrm>
            <a:off x="643466" y="643467"/>
            <a:ext cx="5452529" cy="3569242"/>
          </a:xfrm>
        </p:spPr>
        <p:txBody>
          <a:bodyPr vert="horz" lIns="91440" tIns="45720" rIns="91440" bIns="45720" rtlCol="0" anchor="t">
            <a:normAutofit/>
          </a:bodyPr>
          <a:lstStyle/>
          <a:p>
            <a:pPr algn="l"/>
            <a:r>
              <a:rPr lang="en-US" sz="6000" dirty="0">
                <a:solidFill>
                  <a:schemeClr val="tx1"/>
                </a:solidFill>
              </a:rPr>
              <a:t>Telegram</a:t>
            </a:r>
          </a:p>
        </p:txBody>
      </p:sp>
      <p:sp>
        <p:nvSpPr>
          <p:cNvPr id="3" name="Text Placeholder 2">
            <a:extLst>
              <a:ext uri="{FF2B5EF4-FFF2-40B4-BE49-F238E27FC236}">
                <a16:creationId xmlns:a16="http://schemas.microsoft.com/office/drawing/2014/main" id="{CB2B7BA4-A73F-5885-CD34-B9926AF94574}"/>
              </a:ext>
            </a:extLst>
          </p:cNvPr>
          <p:cNvSpPr>
            <a:spLocks noGrp="1"/>
          </p:cNvSpPr>
          <p:nvPr>
            <p:ph type="body" idx="1"/>
          </p:nvPr>
        </p:nvSpPr>
        <p:spPr>
          <a:xfrm>
            <a:off x="643466" y="4551031"/>
            <a:ext cx="5449479" cy="1663493"/>
          </a:xfrm>
        </p:spPr>
        <p:txBody>
          <a:bodyPr vert="horz" lIns="91440" tIns="45720" rIns="91440" bIns="45720" rtlCol="0" anchor="b">
            <a:normAutofit/>
          </a:bodyPr>
          <a:lstStyle/>
          <a:p>
            <a:pPr algn="l">
              <a:lnSpc>
                <a:spcPct val="100000"/>
              </a:lnSpc>
              <a:spcBef>
                <a:spcPts val="0"/>
              </a:spcBef>
            </a:pPr>
            <a:endParaRPr lang="en-US" sz="2400" spc="80" dirty="0">
              <a:solidFill>
                <a:schemeClr val="bg1"/>
              </a:solidFill>
            </a:endParaRPr>
          </a:p>
        </p:txBody>
      </p:sp>
      <p:sp>
        <p:nvSpPr>
          <p:cNvPr id="26" name="Rectangle 2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242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F08EF4-78FA-FA1E-46E8-5D0465A999D1}"/>
              </a:ext>
            </a:extLst>
          </p:cNvPr>
          <p:cNvSpPr txBox="1"/>
          <p:nvPr/>
        </p:nvSpPr>
        <p:spPr>
          <a:xfrm>
            <a:off x="521293" y="572568"/>
            <a:ext cx="2486827" cy="369332"/>
          </a:xfrm>
          <a:prstGeom prst="rect">
            <a:avLst/>
          </a:prstGeom>
          <a:noFill/>
        </p:spPr>
        <p:txBody>
          <a:bodyPr wrap="square" rtlCol="0">
            <a:spAutoFit/>
          </a:bodyPr>
          <a:lstStyle/>
          <a:p>
            <a:r>
              <a:rPr lang="en-US" dirty="0"/>
              <a:t>Telegram: What it is? </a:t>
            </a:r>
          </a:p>
        </p:txBody>
      </p:sp>
      <p:sp>
        <p:nvSpPr>
          <p:cNvPr id="3" name="TextBox 2">
            <a:extLst>
              <a:ext uri="{FF2B5EF4-FFF2-40B4-BE49-F238E27FC236}">
                <a16:creationId xmlns:a16="http://schemas.microsoft.com/office/drawing/2014/main" id="{42500C7D-986A-EE13-AB45-B68BF9F8FB13}"/>
              </a:ext>
            </a:extLst>
          </p:cNvPr>
          <p:cNvSpPr txBox="1"/>
          <p:nvPr/>
        </p:nvSpPr>
        <p:spPr>
          <a:xfrm>
            <a:off x="521293" y="1452785"/>
            <a:ext cx="5574707" cy="923330"/>
          </a:xfrm>
          <a:prstGeom prst="rect">
            <a:avLst/>
          </a:prstGeom>
          <a:noFill/>
        </p:spPr>
        <p:txBody>
          <a:bodyPr wrap="square" rtlCol="0">
            <a:spAutoFit/>
          </a:bodyPr>
          <a:lstStyle/>
          <a:p>
            <a:r>
              <a:rPr lang="en-US" dirty="0"/>
              <a:t>Telegram is a messaging  application that allows people to talk privately or join public and private channels to share information in feeds.  </a:t>
            </a:r>
          </a:p>
        </p:txBody>
      </p:sp>
      <p:pic>
        <p:nvPicPr>
          <p:cNvPr id="5" name="Picture 4">
            <a:extLst>
              <a:ext uri="{FF2B5EF4-FFF2-40B4-BE49-F238E27FC236}">
                <a16:creationId xmlns:a16="http://schemas.microsoft.com/office/drawing/2014/main" id="{9AD3AD19-54A6-D69C-E78A-8D3EA007C939}"/>
              </a:ext>
            </a:extLst>
          </p:cNvPr>
          <p:cNvPicPr>
            <a:picLocks noChangeAspect="1"/>
          </p:cNvPicPr>
          <p:nvPr/>
        </p:nvPicPr>
        <p:blipFill>
          <a:blip r:embed="rId2"/>
          <a:stretch>
            <a:fillRect/>
          </a:stretch>
        </p:blipFill>
        <p:spPr>
          <a:xfrm>
            <a:off x="6739045" y="941900"/>
            <a:ext cx="4931662" cy="2921601"/>
          </a:xfrm>
          <a:prstGeom prst="rect">
            <a:avLst/>
          </a:prstGeom>
          <a:ln w="25400">
            <a:solidFill>
              <a:schemeClr val="tx1"/>
            </a:solidFill>
          </a:ln>
        </p:spPr>
      </p:pic>
      <p:sp>
        <p:nvSpPr>
          <p:cNvPr id="7" name="TextBox 6">
            <a:extLst>
              <a:ext uri="{FF2B5EF4-FFF2-40B4-BE49-F238E27FC236}">
                <a16:creationId xmlns:a16="http://schemas.microsoft.com/office/drawing/2014/main" id="{3020E866-C4A3-D61A-DA76-28FF7B99D37F}"/>
              </a:ext>
            </a:extLst>
          </p:cNvPr>
          <p:cNvSpPr txBox="1"/>
          <p:nvPr/>
        </p:nvSpPr>
        <p:spPr>
          <a:xfrm>
            <a:off x="521293" y="4067798"/>
            <a:ext cx="5264390" cy="2120773"/>
          </a:xfrm>
          <a:prstGeom prst="rect">
            <a:avLst/>
          </a:prstGeom>
          <a:noFill/>
        </p:spPr>
        <p:txBody>
          <a:bodyPr wrap="none" rtlCol="0">
            <a:spAutoFit/>
          </a:bodyPr>
          <a:lstStyle/>
          <a:p>
            <a:pPr>
              <a:lnSpc>
                <a:spcPct val="150000"/>
              </a:lnSpc>
            </a:pPr>
            <a:r>
              <a:rPr lang="en-US" dirty="0"/>
              <a:t>What do we specifically look for on Telegram? </a:t>
            </a:r>
          </a:p>
          <a:p>
            <a:pPr marL="285750" indent="-285750">
              <a:lnSpc>
                <a:spcPct val="150000"/>
              </a:lnSpc>
              <a:buFont typeface="Arial" panose="020B0604020202020204" pitchFamily="34" charset="0"/>
              <a:buChar char="•"/>
            </a:pPr>
            <a:r>
              <a:rPr lang="en-US" dirty="0"/>
              <a:t>Malicious actor selling or promote services.</a:t>
            </a:r>
          </a:p>
          <a:p>
            <a:pPr marL="285750" indent="-285750">
              <a:lnSpc>
                <a:spcPct val="150000"/>
              </a:lnSpc>
              <a:buFont typeface="Arial" panose="020B0604020202020204" pitchFamily="34" charset="0"/>
              <a:buChar char="•"/>
            </a:pPr>
            <a:r>
              <a:rPr lang="en-US" dirty="0"/>
              <a:t>Ransomware groups leak data.</a:t>
            </a:r>
          </a:p>
          <a:p>
            <a:pPr marL="285750" indent="-285750">
              <a:lnSpc>
                <a:spcPct val="150000"/>
              </a:lnSpc>
              <a:buFont typeface="Arial" panose="020B0604020202020204" pitchFamily="34" charset="0"/>
              <a:buChar char="•"/>
            </a:pPr>
            <a:r>
              <a:rPr lang="en-US" dirty="0"/>
              <a:t>Carding sales</a:t>
            </a:r>
          </a:p>
          <a:p>
            <a:pPr marL="285750" indent="-285750">
              <a:lnSpc>
                <a:spcPct val="150000"/>
              </a:lnSpc>
              <a:buFont typeface="Arial" panose="020B0604020202020204" pitchFamily="34" charset="0"/>
              <a:buChar char="•"/>
            </a:pPr>
            <a:r>
              <a:rPr lang="en-US" dirty="0"/>
              <a:t>Human trafficking sales</a:t>
            </a:r>
          </a:p>
        </p:txBody>
      </p:sp>
    </p:spTree>
    <p:extLst>
      <p:ext uri="{BB962C8B-B14F-4D97-AF65-F5344CB8AC3E}">
        <p14:creationId xmlns:p14="http://schemas.microsoft.com/office/powerpoint/2010/main" val="3444496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1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1" name="Rectangle 14">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2" name="Rectangle 16">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3" name="Rectangle 18">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4" name="Group 2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2" name="Straight Connector 21">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45" name="Rectangle 25">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823F22-6A06-BF53-9677-65DA35FD5A0A}"/>
              </a:ext>
            </a:extLst>
          </p:cNvPr>
          <p:cNvPicPr>
            <a:picLocks noChangeAspect="1"/>
          </p:cNvPicPr>
          <p:nvPr/>
        </p:nvPicPr>
        <p:blipFill rotWithShape="1">
          <a:blip r:embed="rId2"/>
          <a:srcRect l="7102" r="45398" b="-1"/>
          <a:stretch/>
        </p:blipFill>
        <p:spPr>
          <a:xfrm>
            <a:off x="-1" y="10"/>
            <a:ext cx="4059936" cy="4530063"/>
          </a:xfrm>
          <a:prstGeom prst="rect">
            <a:avLst/>
          </a:prstGeom>
        </p:spPr>
      </p:pic>
      <p:pic>
        <p:nvPicPr>
          <p:cNvPr id="4" name="Picture 3">
            <a:extLst>
              <a:ext uri="{FF2B5EF4-FFF2-40B4-BE49-F238E27FC236}">
                <a16:creationId xmlns:a16="http://schemas.microsoft.com/office/drawing/2014/main" id="{444D7AA2-6BDA-E3B0-3D2C-8D3F2BD33C5C}"/>
              </a:ext>
            </a:extLst>
          </p:cNvPr>
          <p:cNvPicPr>
            <a:picLocks noChangeAspect="1"/>
          </p:cNvPicPr>
          <p:nvPr/>
        </p:nvPicPr>
        <p:blipFill rotWithShape="1">
          <a:blip r:embed="rId3"/>
          <a:srcRect l="5422" r="40150" b="2"/>
          <a:stretch/>
        </p:blipFill>
        <p:spPr>
          <a:xfrm>
            <a:off x="4059935" y="10"/>
            <a:ext cx="4072129" cy="4526270"/>
          </a:xfrm>
          <a:prstGeom prst="rect">
            <a:avLst/>
          </a:prstGeom>
        </p:spPr>
      </p:pic>
      <p:pic>
        <p:nvPicPr>
          <p:cNvPr id="6" name="Picture 5">
            <a:extLst>
              <a:ext uri="{FF2B5EF4-FFF2-40B4-BE49-F238E27FC236}">
                <a16:creationId xmlns:a16="http://schemas.microsoft.com/office/drawing/2014/main" id="{ABD0FAE2-00B0-1D5F-3283-F438EAE22FF3}"/>
              </a:ext>
            </a:extLst>
          </p:cNvPr>
          <p:cNvPicPr>
            <a:picLocks noChangeAspect="1"/>
          </p:cNvPicPr>
          <p:nvPr/>
        </p:nvPicPr>
        <p:blipFill rotWithShape="1">
          <a:blip r:embed="rId4"/>
          <a:srcRect l="35641" r="11258" b="-1"/>
          <a:stretch/>
        </p:blipFill>
        <p:spPr>
          <a:xfrm>
            <a:off x="8132064" y="10"/>
            <a:ext cx="4059936" cy="4530063"/>
          </a:xfrm>
          <a:prstGeom prst="rect">
            <a:avLst/>
          </a:prstGeom>
        </p:spPr>
      </p:pic>
      <p:sp>
        <p:nvSpPr>
          <p:cNvPr id="46" name="Rectangle 27">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47" name="Rectangle 29">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extBox 1">
            <a:extLst>
              <a:ext uri="{FF2B5EF4-FFF2-40B4-BE49-F238E27FC236}">
                <a16:creationId xmlns:a16="http://schemas.microsoft.com/office/drawing/2014/main" id="{B51C6F1D-ED99-280A-95CF-3FBA04132D92}"/>
              </a:ext>
            </a:extLst>
          </p:cNvPr>
          <p:cNvSpPr txBox="1"/>
          <p:nvPr/>
        </p:nvSpPr>
        <p:spPr>
          <a:xfrm>
            <a:off x="376293" y="4956811"/>
            <a:ext cx="11439414" cy="897439"/>
          </a:xfrm>
          <a:prstGeom prst="rect">
            <a:avLst/>
          </a:prstGeom>
        </p:spPr>
        <p:txBody>
          <a:bodyPr vert="horz" lIns="91440" tIns="45720" rIns="91440" bIns="45720" rtlCol="0" anchor="ctr">
            <a:normAutofit/>
          </a:bodyPr>
          <a:lstStyle/>
          <a:p>
            <a:pPr algn="ctr">
              <a:lnSpc>
                <a:spcPct val="83000"/>
              </a:lnSpc>
              <a:spcBef>
                <a:spcPct val="0"/>
              </a:spcBef>
              <a:spcAft>
                <a:spcPts val="600"/>
              </a:spcAft>
            </a:pPr>
            <a:r>
              <a:rPr lang="en-US" sz="4400" cap="all" spc="-100" dirty="0">
                <a:latin typeface="+mj-lt"/>
              </a:rPr>
              <a:t>How to access the platform…</a:t>
            </a:r>
          </a:p>
        </p:txBody>
      </p:sp>
    </p:spTree>
    <p:extLst>
      <p:ext uri="{BB962C8B-B14F-4D97-AF65-F5344CB8AC3E}">
        <p14:creationId xmlns:p14="http://schemas.microsoft.com/office/powerpoint/2010/main" val="2576298340"/>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2.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3.xml><?xml version="1.0" encoding="utf-8"?>
<ds:datastoreItem xmlns:ds="http://schemas.openxmlformats.org/officeDocument/2006/customXml" ds:itemID="{52F3B215-496E-4790-A364-7C1C46DEC77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{D5F97025-CBB0-4BAA-B898-F98F48486669}tf78829772_win32</Template>
  <TotalTime>1605</TotalTime>
  <Words>1372</Words>
  <Application>Microsoft Office PowerPoint</Application>
  <PresentationFormat>Widescreen</PresentationFormat>
  <Paragraphs>151</Paragraphs>
  <Slides>36</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Calibri</vt:lpstr>
      <vt:lpstr>Cambria Math</vt:lpstr>
      <vt:lpstr>Garamond</vt:lpstr>
      <vt:lpstr>Sagona Book</vt:lpstr>
      <vt:lpstr>Sagona Book (Body)</vt:lpstr>
      <vt:lpstr>Sagona ExtraLight</vt:lpstr>
      <vt:lpstr>Times New Roman</vt:lpstr>
      <vt:lpstr>Wingdings</vt:lpstr>
      <vt:lpstr>SavonVTI</vt:lpstr>
      <vt:lpstr>Exploring telegram and Discord for OSINT</vt:lpstr>
      <vt:lpstr>WHOAMI</vt:lpstr>
      <vt:lpstr>PowerPoint Presentation</vt:lpstr>
      <vt:lpstr>What we do before matters…</vt:lpstr>
      <vt:lpstr>PowerPoint Presentation</vt:lpstr>
      <vt:lpstr>PowerPoint Presentation</vt:lpstr>
      <vt:lpstr>Telegram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Discord and Telegram in action</dc:title>
  <dc:creator>Michael James</dc:creator>
  <cp:lastModifiedBy>Michael James</cp:lastModifiedBy>
  <cp:revision>15</cp:revision>
  <dcterms:created xsi:type="dcterms:W3CDTF">2022-08-23T20:22:16Z</dcterms:created>
  <dcterms:modified xsi:type="dcterms:W3CDTF">2022-09-07T19:09:52Z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